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4"/>
  </p:notesMasterIdLst>
  <p:handoutMasterIdLst>
    <p:handoutMasterId r:id="rId25"/>
  </p:handoutMasterIdLst>
  <p:sldIdLst>
    <p:sldId id="547" r:id="rId2"/>
    <p:sldId id="550" r:id="rId3"/>
    <p:sldId id="557" r:id="rId4"/>
    <p:sldId id="558" r:id="rId5"/>
    <p:sldId id="565" r:id="rId6"/>
    <p:sldId id="559" r:id="rId7"/>
    <p:sldId id="566" r:id="rId8"/>
    <p:sldId id="569" r:id="rId9"/>
    <p:sldId id="570" r:id="rId10"/>
    <p:sldId id="571" r:id="rId11"/>
    <p:sldId id="579" r:id="rId12"/>
    <p:sldId id="572" r:id="rId13"/>
    <p:sldId id="580" r:id="rId14"/>
    <p:sldId id="573" r:id="rId15"/>
    <p:sldId id="577" r:id="rId16"/>
    <p:sldId id="576" r:id="rId17"/>
    <p:sldId id="581" r:id="rId18"/>
    <p:sldId id="562" r:id="rId19"/>
    <p:sldId id="554" r:id="rId20"/>
    <p:sldId id="578" r:id="rId21"/>
    <p:sldId id="552" r:id="rId22"/>
    <p:sldId id="553" r:id="rId23"/>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4660"/>
  </p:normalViewPr>
  <p:slideViewPr>
    <p:cSldViewPr>
      <p:cViewPr varScale="1">
        <p:scale>
          <a:sx n="107" d="100"/>
          <a:sy n="107" d="100"/>
        </p:scale>
        <p:origin x="-99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1" d="100"/>
          <a:sy n="71" d="100"/>
        </p:scale>
        <p:origin x="-762" y="-102"/>
      </p:cViewPr>
      <p:guideLst>
        <p:guide orient="horz" pos="2880"/>
        <p:guide orient="horz" pos="2160"/>
        <p:guide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2020-08-17</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8/17/2020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a:t>
            </a:r>
            <a:r>
              <a:rPr lang="en-US" sz="1100" b="0" kern="0" dirty="0" smtClean="0">
                <a:solidFill>
                  <a:srgbClr val="FFFFFF"/>
                </a:solidFill>
                <a:latin typeface="Georgia" panose="02040502050405020303" pitchFamily="18" charset="0"/>
                <a:ea typeface="ＭＳ Ｐゴシック" charset="-128"/>
                <a:cs typeface="Arial" pitchFamily="34" charset="0"/>
              </a:rPr>
              <a:t>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Anatomy of a program</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audio" Target="../media/media11.wav"/><Relationship Id="rId7" Type="http://schemas.openxmlformats.org/officeDocument/2006/relationships/oleObject" Target="../embeddings/oleObject2.bin"/><Relationship Id="rId2" Type="http://schemas.microsoft.com/office/2007/relationships/media" Target="../media/media11.wav"/><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1.png"/><Relationship Id="rId4" Type="http://schemas.openxmlformats.org/officeDocument/2006/relationships/hyperlink" Target="https://en.wikipedia.org/wiki/Statement_(computer_scienc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Anatomy of</a:t>
            </a:r>
            <a:br>
              <a:rPr lang="en-CA" dirty="0" smtClean="0"/>
            </a:br>
            <a:r>
              <a:rPr lang="en-CA" dirty="0" smtClean="0"/>
              <a:t>a program</a:t>
            </a:r>
            <a:endParaRPr lang="en-CA" dirty="0"/>
          </a:p>
        </p:txBody>
      </p:sp>
      <p:pic>
        <p:nvPicPr>
          <p:cNvPr id="4" name="Picture 5" descr="C:\Users\dwharder\Desktop\SixNation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 y="3140968"/>
            <a:ext cx="1075059" cy="172819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7033"/>
    </mc:Choice>
    <mc:Fallback>
      <p:transition spd="slow" advTm="17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Function declarations and definitions</a:t>
            </a:r>
            <a:endParaRPr lang="en-CA" dirty="0"/>
          </a:p>
        </p:txBody>
      </p:sp>
      <p:sp>
        <p:nvSpPr>
          <p:cNvPr id="3" name="Content Placeholder 2"/>
          <p:cNvSpPr>
            <a:spLocks noGrp="1"/>
          </p:cNvSpPr>
          <p:nvPr>
            <p:ph idx="1"/>
          </p:nvPr>
        </p:nvSpPr>
        <p:spPr/>
        <p:txBody>
          <a:bodyPr/>
          <a:lstStyle/>
          <a:p>
            <a:pPr marL="0" indent="0">
              <a:buNone/>
            </a:pPr>
            <a:r>
              <a:rPr lang="en-CA" dirty="0">
                <a:solidFill>
                  <a:schemeClr val="bg1">
                    <a:lumMod val="50000"/>
                  </a:schemeClr>
                </a:solidFill>
                <a:latin typeface="Consolas" panose="020B0609020204030204" pitchFamily="49" charset="0"/>
                <a:cs typeface="Consolas" panose="020B0609020204030204" pitchFamily="49" charset="0"/>
              </a:rPr>
              <a:t>#include &lt;iostream&gt;</a:t>
            </a:r>
          </a:p>
          <a:p>
            <a:pPr marL="0" indent="0">
              <a:buNone/>
            </a:pPr>
            <a:endParaRPr lang="en-CA" dirty="0">
              <a:latin typeface="Consolas" panose="020B0609020204030204" pitchFamily="49" charset="0"/>
              <a:cs typeface="Consolas" panose="020B0609020204030204" pitchFamily="49" charset="0"/>
            </a:endParaRPr>
          </a:p>
          <a:p>
            <a:pPr marL="0" indent="0">
              <a:buNone/>
            </a:pPr>
            <a:r>
              <a:rPr lang="en-CA" b="1" dirty="0">
                <a:solidFill>
                  <a:srgbClr val="FF0000"/>
                </a:solidFill>
                <a:latin typeface="Consolas" panose="020B0609020204030204" pitchFamily="49" charset="0"/>
                <a:cs typeface="Consolas" panose="020B0609020204030204" pitchFamily="49" charset="0"/>
              </a:rPr>
              <a:t>int main();</a:t>
            </a:r>
          </a:p>
          <a:p>
            <a:pPr marL="0" indent="0">
              <a:buNone/>
            </a:pPr>
            <a:endParaRPr lang="en-CA" dirty="0">
              <a:solidFill>
                <a:schemeClr val="bg1">
                  <a:lumMod val="50000"/>
                </a:schemeClr>
              </a:solidFill>
              <a:latin typeface="Consolas" panose="020B0609020204030204" pitchFamily="49" charset="0"/>
              <a:cs typeface="Consolas" panose="020B0609020204030204" pitchFamily="49" charset="0"/>
            </a:endParaRPr>
          </a:p>
          <a:p>
            <a:pPr marL="0" indent="0">
              <a:buNone/>
            </a:pPr>
            <a:r>
              <a:rPr lang="en-CA" dirty="0">
                <a:solidFill>
                  <a:srgbClr val="0070C0"/>
                </a:solidFill>
                <a:latin typeface="Consolas" panose="020B0609020204030204" pitchFamily="49" charset="0"/>
                <a:cs typeface="Consolas" panose="020B0609020204030204" pitchFamily="49" charset="0"/>
              </a:rPr>
              <a:t>int main() {</a:t>
            </a:r>
          </a:p>
          <a:p>
            <a:pPr marL="0" indent="0">
              <a:buNone/>
            </a:pPr>
            <a:r>
              <a:rPr lang="en-CA" b="1" dirty="0">
                <a:solidFill>
                  <a:srgbClr val="0070C0"/>
                </a:solidFill>
                <a:latin typeface="Consolas" panose="020B0609020204030204" pitchFamily="49" charset="0"/>
                <a:cs typeface="Consolas" panose="020B0609020204030204" pitchFamily="49" charset="0"/>
              </a:rPr>
              <a:t>	</a:t>
            </a:r>
            <a:r>
              <a:rPr lang="en-CA" dirty="0">
                <a:solidFill>
                  <a:srgbClr val="0070C0"/>
                </a:solidFill>
                <a:latin typeface="Consolas" panose="020B0609020204030204" pitchFamily="49" charset="0"/>
                <a:cs typeface="Consolas" panose="020B0609020204030204" pitchFamily="49" charset="0"/>
              </a:rPr>
              <a:t>std::cout &lt;&lt; "Hello world!";</a:t>
            </a:r>
          </a:p>
          <a:p>
            <a:pPr marL="0" indent="0">
              <a:buNone/>
            </a:pPr>
            <a:r>
              <a:rPr lang="en-CA" dirty="0">
                <a:solidFill>
                  <a:srgbClr val="0070C0"/>
                </a:solidFill>
                <a:latin typeface="Consolas" panose="020B0609020204030204" pitchFamily="49" charset="0"/>
                <a:cs typeface="Consolas" panose="020B0609020204030204" pitchFamily="49" charset="0"/>
              </a:rPr>
              <a:t>	std::cout &lt;&lt; std::endl;</a:t>
            </a:r>
          </a:p>
          <a:p>
            <a:pPr marL="0" indent="0">
              <a:buNone/>
            </a:pPr>
            <a:endParaRPr lang="en-CA" dirty="0">
              <a:solidFill>
                <a:srgbClr val="0070C0"/>
              </a:solidFill>
              <a:latin typeface="Consolas" panose="020B0609020204030204" pitchFamily="49" charset="0"/>
              <a:cs typeface="Consolas" panose="020B0609020204030204" pitchFamily="49" charset="0"/>
            </a:endParaRPr>
          </a:p>
          <a:p>
            <a:pPr marL="0" indent="0">
              <a:buNone/>
            </a:pPr>
            <a:r>
              <a:rPr lang="en-CA" dirty="0">
                <a:solidFill>
                  <a:srgbClr val="0070C0"/>
                </a:solidFill>
                <a:latin typeface="Consolas" panose="020B0609020204030204" pitchFamily="49" charset="0"/>
                <a:cs typeface="Consolas" panose="020B0609020204030204" pitchFamily="49" charset="0"/>
              </a:rPr>
              <a:t>	return 0;</a:t>
            </a:r>
          </a:p>
          <a:p>
            <a:pPr marL="0" indent="0">
              <a:buNone/>
            </a:pPr>
            <a:r>
              <a:rPr lang="en-CA" dirty="0">
                <a:solidFill>
                  <a:srgbClr val="0070C0"/>
                </a:solidFill>
                <a:latin typeface="Consolas" panose="020B0609020204030204" pitchFamily="49" charset="0"/>
                <a:cs typeface="Consolas" panose="020B0609020204030204" pitchFamily="49" charset="0"/>
              </a:rPr>
              <a:t>}</a:t>
            </a:r>
          </a:p>
          <a:p>
            <a:pPr marL="0" indent="0">
              <a:buNone/>
            </a:pPr>
            <a:endParaRPr lang="en-CA" dirty="0" smtClean="0"/>
          </a:p>
        </p:txBody>
      </p:sp>
      <p:sp>
        <p:nvSpPr>
          <p:cNvPr id="4" name="TextBox 3"/>
          <p:cNvSpPr txBox="1"/>
          <p:nvPr/>
        </p:nvSpPr>
        <p:spPr>
          <a:xfrm>
            <a:off x="2411760" y="2236222"/>
            <a:ext cx="2313454" cy="369332"/>
          </a:xfrm>
          <a:prstGeom prst="rect">
            <a:avLst/>
          </a:prstGeom>
          <a:noFill/>
        </p:spPr>
        <p:txBody>
          <a:bodyPr wrap="none" rtlCol="0">
            <a:spAutoFit/>
          </a:bodyPr>
          <a:lstStyle/>
          <a:p>
            <a:r>
              <a:rPr lang="en-CA" dirty="0" smtClean="0">
                <a:solidFill>
                  <a:srgbClr val="FF0000"/>
                </a:solidFill>
                <a:latin typeface="Georgia" panose="02040502050405020303" pitchFamily="18" charset="0"/>
              </a:rPr>
              <a:t>Function declaration</a:t>
            </a:r>
            <a:endParaRPr lang="en-CA" dirty="0">
              <a:solidFill>
                <a:srgbClr val="FF0000"/>
              </a:solidFill>
              <a:latin typeface="Georgia" panose="02040502050405020303" pitchFamily="18" charset="0"/>
            </a:endParaRPr>
          </a:p>
        </p:txBody>
      </p:sp>
      <p:sp>
        <p:nvSpPr>
          <p:cNvPr id="5" name="TextBox 4"/>
          <p:cNvSpPr txBox="1"/>
          <p:nvPr/>
        </p:nvSpPr>
        <p:spPr>
          <a:xfrm>
            <a:off x="3059832" y="2888858"/>
            <a:ext cx="2161169" cy="369332"/>
          </a:xfrm>
          <a:prstGeom prst="rect">
            <a:avLst/>
          </a:prstGeom>
          <a:noFill/>
        </p:spPr>
        <p:txBody>
          <a:bodyPr wrap="none" rtlCol="0">
            <a:spAutoFit/>
          </a:bodyPr>
          <a:lstStyle/>
          <a:p>
            <a:r>
              <a:rPr lang="en-CA" dirty="0" smtClean="0">
                <a:solidFill>
                  <a:srgbClr val="0070C0"/>
                </a:solidFill>
                <a:latin typeface="Georgia" panose="02040502050405020303" pitchFamily="18" charset="0"/>
              </a:rPr>
              <a:t>Function definition</a:t>
            </a:r>
            <a:endParaRPr lang="en-CA" dirty="0">
              <a:solidFill>
                <a:srgbClr val="0070C0"/>
              </a:solidFill>
              <a:latin typeface="Georgia" panose="02040502050405020303" pitchFamily="18" charset="0"/>
            </a:endParaRPr>
          </a:p>
        </p:txBody>
      </p:sp>
      <p:sp>
        <p:nvSpPr>
          <p:cNvPr id="7" name="TextBox 6"/>
          <p:cNvSpPr txBox="1"/>
          <p:nvPr/>
        </p:nvSpPr>
        <p:spPr>
          <a:xfrm>
            <a:off x="4427984" y="4581128"/>
            <a:ext cx="3751348" cy="923330"/>
          </a:xfrm>
          <a:prstGeom prst="rect">
            <a:avLst/>
          </a:prstGeom>
          <a:noFill/>
        </p:spPr>
        <p:txBody>
          <a:bodyPr wrap="none" rtlCol="0">
            <a:spAutoFit/>
          </a:bodyPr>
          <a:lstStyle/>
          <a:p>
            <a:pPr algn="just"/>
            <a:r>
              <a:rPr lang="en-US" dirty="0" smtClean="0">
                <a:solidFill>
                  <a:srgbClr val="0070C0"/>
                </a:solidFill>
                <a:latin typeface="Georgia" panose="02040502050405020303" pitchFamily="18" charset="0"/>
              </a:rPr>
              <a:t>The statements executed when the</a:t>
            </a:r>
          </a:p>
          <a:p>
            <a:pPr algn="just"/>
            <a:r>
              <a:rPr lang="en-US" dirty="0" smtClean="0">
                <a:solidFill>
                  <a:srgbClr val="0070C0"/>
                </a:solidFill>
                <a:latin typeface="Georgia" panose="02040502050405020303" pitchFamily="18" charset="0"/>
              </a:rPr>
              <a:t>function is called is also referred to</a:t>
            </a:r>
          </a:p>
          <a:p>
            <a:pPr algn="just"/>
            <a:r>
              <a:rPr lang="en-US" dirty="0" smtClean="0">
                <a:solidFill>
                  <a:srgbClr val="0070C0"/>
                </a:solidFill>
                <a:latin typeface="Georgia" panose="02040502050405020303" pitchFamily="18" charset="0"/>
              </a:rPr>
              <a:t>as the </a:t>
            </a:r>
            <a:r>
              <a:rPr lang="en-US" i="1" dirty="0" smtClean="0">
                <a:solidFill>
                  <a:srgbClr val="0070C0"/>
                </a:solidFill>
                <a:latin typeface="Georgia" panose="02040502050405020303" pitchFamily="18" charset="0"/>
              </a:rPr>
              <a:t>function body</a:t>
            </a:r>
            <a:r>
              <a:rPr lang="en-US" dirty="0" smtClean="0">
                <a:solidFill>
                  <a:srgbClr val="0070C0"/>
                </a:solidFill>
                <a:latin typeface="Georgia" panose="02040502050405020303" pitchFamily="18" charset="0"/>
              </a:rPr>
              <a:t>.</a:t>
            </a:r>
            <a:endParaRPr lang="en-CA" dirty="0">
              <a:solidFill>
                <a:srgbClr val="0070C0"/>
              </a:solidFill>
              <a:latin typeface="Georgia" panose="02040502050405020303" pitchFamily="18" charset="0"/>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93889479"/>
      </p:ext>
    </p:extLst>
  </p:cSld>
  <p:clrMapOvr>
    <a:masterClrMapping/>
  </p:clrMapOvr>
  <mc:AlternateContent xmlns:mc="http://schemas.openxmlformats.org/markup-compatibility/2006">
    <mc:Choice xmlns:p14="http://schemas.microsoft.com/office/powerpoint/2010/main" Requires="p14">
      <p:transition spd="slow" p14:dur="2000" advTm="64194"/>
    </mc:Choice>
    <mc:Fallback>
      <p:transition spd="slow" advTm="64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bldLst>
      <p:bldP spid="4"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From your secondary school mathematics courses, you have seen:</a:t>
            </a:r>
          </a:p>
          <a:p>
            <a:endParaRPr lang="en-US" dirty="0" smtClean="0"/>
          </a:p>
          <a:p>
            <a:pPr marL="0" indent="0">
              <a:buNone/>
            </a:pPr>
            <a:endParaRPr lang="en-US" dirty="0" smtClean="0"/>
          </a:p>
          <a:p>
            <a:endParaRPr lang="en-CA" dirty="0"/>
          </a:p>
          <a:p>
            <a:r>
              <a:rPr lang="en-CA" dirty="0" smtClean="0"/>
              <a:t>The names of these functions are sin and </a:t>
            </a:r>
            <a:r>
              <a:rPr lang="en-CA" dirty="0" err="1" smtClean="0"/>
              <a:t>gcd</a:t>
            </a:r>
            <a:r>
              <a:rPr lang="en-CA" dirty="0" smtClean="0"/>
              <a:t>:</a:t>
            </a:r>
          </a:p>
          <a:p>
            <a:pPr lvl="1"/>
            <a:r>
              <a:rPr lang="en-CA" dirty="0" smtClean="0"/>
              <a:t>sin has one real parameter and evaluates to a real</a:t>
            </a:r>
          </a:p>
          <a:p>
            <a:pPr lvl="1"/>
            <a:r>
              <a:rPr lang="en-CA" dirty="0" err="1" smtClean="0"/>
              <a:t>gcd</a:t>
            </a:r>
            <a:r>
              <a:rPr lang="en-CA" dirty="0" smtClean="0"/>
              <a:t> has two integer parameters and evaluates to an integer</a:t>
            </a:r>
          </a:p>
        </p:txBody>
      </p:sp>
      <p:sp>
        <p:nvSpPr>
          <p:cNvPr id="2" name="Title 1"/>
          <p:cNvSpPr>
            <a:spLocks noGrp="1"/>
          </p:cNvSpPr>
          <p:nvPr>
            <p:ph type="title"/>
          </p:nvPr>
        </p:nvSpPr>
        <p:spPr/>
        <p:txBody>
          <a:bodyPr/>
          <a:lstStyle/>
          <a:p>
            <a:r>
              <a:rPr lang="en-CA" dirty="0" smtClean="0"/>
              <a:t>Function declarations</a:t>
            </a:r>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2189862296"/>
              </p:ext>
            </p:extLst>
          </p:nvPr>
        </p:nvGraphicFramePr>
        <p:xfrm>
          <a:off x="2915816" y="2204864"/>
          <a:ext cx="810065" cy="671761"/>
        </p:xfrm>
        <a:graphic>
          <a:graphicData uri="http://schemas.openxmlformats.org/presentationml/2006/ole">
            <mc:AlternateContent xmlns:mc="http://schemas.openxmlformats.org/markup-compatibility/2006">
              <mc:Choice xmlns:v="urn:schemas-microsoft-com:vml" Requires="v">
                <p:oleObj spid="_x0000_s1058" name="Equation" r:id="rId5" imgW="520560" imgH="431640" progId="Equation.DSMT4">
                  <p:embed/>
                </p:oleObj>
              </mc:Choice>
              <mc:Fallback>
                <p:oleObj name="Equation" r:id="rId5" imgW="520560" imgH="431640" progId="Equation.DSMT4">
                  <p:embed/>
                  <p:pic>
                    <p:nvPicPr>
                      <p:cNvPr id="0" name=""/>
                      <p:cNvPicPr/>
                      <p:nvPr/>
                    </p:nvPicPr>
                    <p:blipFill>
                      <a:blip r:embed="rId6"/>
                      <a:stretch>
                        <a:fillRect/>
                      </a:stretch>
                    </p:blipFill>
                    <p:spPr>
                      <a:xfrm>
                        <a:off x="2915816" y="2204864"/>
                        <a:ext cx="810065" cy="671761"/>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764283007"/>
              </p:ext>
            </p:extLst>
          </p:nvPr>
        </p:nvGraphicFramePr>
        <p:xfrm>
          <a:off x="4200525" y="2336800"/>
          <a:ext cx="1265238" cy="395288"/>
        </p:xfrm>
        <a:graphic>
          <a:graphicData uri="http://schemas.openxmlformats.org/presentationml/2006/ole">
            <mc:AlternateContent xmlns:mc="http://schemas.openxmlformats.org/markup-compatibility/2006">
              <mc:Choice xmlns:v="urn:schemas-microsoft-com:vml" Requires="v">
                <p:oleObj spid="_x0000_s1059" name="Equation" r:id="rId7" imgW="812520" imgH="253800" progId="Equation.DSMT4">
                  <p:embed/>
                </p:oleObj>
              </mc:Choice>
              <mc:Fallback>
                <p:oleObj name="Equation" r:id="rId7" imgW="812520" imgH="253800" progId="Equation.DSMT4">
                  <p:embed/>
                  <p:pic>
                    <p:nvPicPr>
                      <p:cNvPr id="4" name="Object 3"/>
                      <p:cNvPicPr/>
                      <p:nvPr/>
                    </p:nvPicPr>
                    <p:blipFill>
                      <a:blip r:embed="rId8"/>
                      <a:stretch>
                        <a:fillRect/>
                      </a:stretch>
                    </p:blipFill>
                    <p:spPr>
                      <a:xfrm>
                        <a:off x="4200525" y="2336800"/>
                        <a:ext cx="1265238" cy="395288"/>
                      </a:xfrm>
                      <a:prstGeom prst="rect">
                        <a:avLst/>
                      </a:prstGeom>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6101757"/>
      </p:ext>
    </p:extLst>
  </p:cSld>
  <p:clrMapOvr>
    <a:masterClrMapping/>
  </p:clrMapOvr>
  <mc:AlternateContent xmlns:mc="http://schemas.openxmlformats.org/markup-compatibility/2006">
    <mc:Choice xmlns:p14="http://schemas.microsoft.com/office/powerpoint/2010/main" Requires="p14">
      <p:transition spd="slow" p14:dur="2000" advTm="42462"/>
    </mc:Choice>
    <mc:Fallback>
      <p:transition spd="slow" advTm="4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A </a:t>
            </a:r>
            <a:r>
              <a:rPr lang="en-CA" i="1" dirty="0" smtClean="0"/>
              <a:t>function declaration</a:t>
            </a:r>
            <a:r>
              <a:rPr lang="en-CA" dirty="0" smtClean="0"/>
              <a:t> indicates to the compiler:</a:t>
            </a:r>
          </a:p>
          <a:p>
            <a:pPr lvl="1"/>
            <a:r>
              <a:rPr lang="en-CA" dirty="0" smtClean="0"/>
              <a:t>That a function with a specific name exists</a:t>
            </a:r>
          </a:p>
          <a:p>
            <a:pPr lvl="2"/>
            <a:r>
              <a:rPr lang="en-CA" dirty="0" smtClean="0"/>
              <a:t>The name is called the </a:t>
            </a:r>
            <a:r>
              <a:rPr lang="en-CA" i="1" dirty="0" smtClean="0"/>
              <a:t>identifier</a:t>
            </a:r>
            <a:r>
              <a:rPr lang="en-CA" dirty="0" smtClean="0"/>
              <a:t> of the function</a:t>
            </a:r>
          </a:p>
          <a:p>
            <a:pPr lvl="1"/>
            <a:r>
              <a:rPr lang="en-CA" dirty="0" smtClean="0"/>
              <a:t>The function’s parameters</a:t>
            </a:r>
          </a:p>
          <a:p>
            <a:pPr lvl="1"/>
            <a:r>
              <a:rPr lang="en-CA" dirty="0" smtClean="0"/>
              <a:t>What it returns</a:t>
            </a:r>
          </a:p>
          <a:p>
            <a:pPr lvl="1"/>
            <a:endParaRPr lang="en-CA" dirty="0"/>
          </a:p>
          <a:p>
            <a:r>
              <a:rPr lang="en-CA" dirty="0" smtClean="0"/>
              <a:t>The declaration:</a:t>
            </a:r>
          </a:p>
          <a:p>
            <a:pPr marL="457200" lvl="1"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int main();</a:t>
            </a:r>
          </a:p>
          <a:p>
            <a:pPr marL="361950" indent="-361950">
              <a:buNone/>
            </a:pPr>
            <a:r>
              <a:rPr lang="en-CA" dirty="0" smtClean="0"/>
              <a:t>	indicates:</a:t>
            </a:r>
          </a:p>
          <a:p>
            <a:pPr lvl="1"/>
            <a:r>
              <a:rPr lang="en-CA" dirty="0" smtClean="0"/>
              <a:t>The name of the function is </a:t>
            </a:r>
            <a:r>
              <a:rPr lang="en-CA" dirty="0" smtClean="0">
                <a:latin typeface="Consolas" panose="020B0609020204030204" pitchFamily="49" charset="0"/>
              </a:rPr>
              <a:t>main</a:t>
            </a:r>
          </a:p>
          <a:p>
            <a:pPr lvl="1"/>
            <a:r>
              <a:rPr lang="en-CA" dirty="0" smtClean="0"/>
              <a:t>It has no parameters</a:t>
            </a:r>
          </a:p>
          <a:p>
            <a:pPr lvl="1"/>
            <a:r>
              <a:rPr lang="en-CA" dirty="0" smtClean="0"/>
              <a:t>It returns an </a:t>
            </a:r>
            <a:r>
              <a:rPr lang="en-CA" dirty="0" smtClean="0">
                <a:latin typeface="Consolas" panose="020B0609020204030204" pitchFamily="49" charset="0"/>
                <a:cs typeface="Consolas" panose="020B0609020204030204" pitchFamily="49" charset="0"/>
              </a:rPr>
              <a:t>int</a:t>
            </a:r>
          </a:p>
          <a:p>
            <a:pPr lvl="2"/>
            <a:r>
              <a:rPr lang="en-CA" dirty="0" smtClean="0"/>
              <a:t>An integer</a:t>
            </a:r>
          </a:p>
        </p:txBody>
      </p:sp>
      <p:sp>
        <p:nvSpPr>
          <p:cNvPr id="2" name="Title 1"/>
          <p:cNvSpPr>
            <a:spLocks noGrp="1"/>
          </p:cNvSpPr>
          <p:nvPr>
            <p:ph type="title"/>
          </p:nvPr>
        </p:nvSpPr>
        <p:spPr/>
        <p:txBody>
          <a:bodyPr/>
          <a:lstStyle/>
          <a:p>
            <a:r>
              <a:rPr lang="en-CA" dirty="0" smtClean="0"/>
              <a:t>Function declarations</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44870821"/>
      </p:ext>
    </p:extLst>
  </p:cSld>
  <p:clrMapOvr>
    <a:masterClrMapping/>
  </p:clrMapOvr>
  <mc:AlternateContent xmlns:mc="http://schemas.openxmlformats.org/markup-compatibility/2006">
    <mc:Choice xmlns:p14="http://schemas.microsoft.com/office/powerpoint/2010/main" Requires="p14">
      <p:transition spd="slow" p14:dur="2000" advTm="56002"/>
    </mc:Choice>
    <mc:Fallback>
      <p:transition spd="slow" advTm="56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The function </a:t>
            </a:r>
            <a:r>
              <a:rPr lang="en-CA" dirty="0" smtClean="0"/>
              <a:t>declaration </a:t>
            </a:r>
            <a:r>
              <a:rPr lang="en-CA" dirty="0" smtClean="0"/>
              <a:t>for </a:t>
            </a:r>
            <a:r>
              <a:rPr lang="en-CA" dirty="0" err="1" smtClean="0"/>
              <a:t>gcd</a:t>
            </a:r>
            <a:r>
              <a:rPr lang="en-CA" dirty="0" smtClean="0"/>
              <a:t> </a:t>
            </a:r>
            <a:r>
              <a:rPr lang="en-CA" dirty="0" smtClean="0"/>
              <a:t>would be:</a:t>
            </a:r>
          </a:p>
          <a:p>
            <a:pPr marL="457200" lvl="1" indent="0">
              <a:buNone/>
            </a:pP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int</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gcd</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int</a:t>
            </a:r>
            <a:r>
              <a:rPr lang="en-US" dirty="0" smtClean="0">
                <a:latin typeface="Consolas" panose="020B0609020204030204" pitchFamily="49" charset="0"/>
                <a:cs typeface="Consolas" panose="020B0609020204030204" pitchFamily="49" charset="0"/>
              </a:rPr>
              <a:t> m, </a:t>
            </a:r>
            <a:r>
              <a:rPr lang="en-US" dirty="0" err="1" smtClean="0">
                <a:latin typeface="Consolas" panose="020B0609020204030204" pitchFamily="49" charset="0"/>
                <a:cs typeface="Consolas" panose="020B0609020204030204" pitchFamily="49" charset="0"/>
              </a:rPr>
              <a:t>int</a:t>
            </a:r>
            <a:r>
              <a:rPr lang="en-US" dirty="0" smtClean="0">
                <a:latin typeface="Consolas" panose="020B0609020204030204" pitchFamily="49" charset="0"/>
                <a:cs typeface="Consolas" panose="020B0609020204030204" pitchFamily="49" charset="0"/>
              </a:rPr>
              <a:t> n );</a:t>
            </a:r>
            <a:endParaRPr lang="en-CA" dirty="0" smtClean="0">
              <a:latin typeface="Consolas" panose="020B0609020204030204" pitchFamily="49" charset="0"/>
              <a:cs typeface="Consolas" panose="020B0609020204030204" pitchFamily="49" charset="0"/>
            </a:endParaRPr>
          </a:p>
          <a:p>
            <a:pPr lvl="1"/>
            <a:r>
              <a:rPr lang="en-CA" dirty="0" smtClean="0"/>
              <a:t>The name </a:t>
            </a:r>
            <a:r>
              <a:rPr lang="en-CA" dirty="0" smtClean="0"/>
              <a:t>of the </a:t>
            </a:r>
            <a:r>
              <a:rPr lang="en-CA" dirty="0" smtClean="0"/>
              <a:t>function is </a:t>
            </a:r>
            <a:r>
              <a:rPr lang="en-CA" dirty="0" err="1" smtClean="0">
                <a:latin typeface="Consolas" panose="020B0609020204030204" pitchFamily="49" charset="0"/>
              </a:rPr>
              <a:t>gcd</a:t>
            </a:r>
            <a:endParaRPr lang="en-CA" dirty="0" smtClean="0">
              <a:latin typeface="Consolas" panose="020B0609020204030204" pitchFamily="49" charset="0"/>
            </a:endParaRPr>
          </a:p>
          <a:p>
            <a:pPr lvl="1"/>
            <a:r>
              <a:rPr lang="en-CA" dirty="0" smtClean="0"/>
              <a:t>It has two parameters, both of which are integers</a:t>
            </a:r>
            <a:endParaRPr lang="en-CA" dirty="0" smtClean="0"/>
          </a:p>
          <a:p>
            <a:pPr lvl="1"/>
            <a:r>
              <a:rPr lang="en-CA" dirty="0" smtClean="0"/>
              <a:t>It returns an integer</a:t>
            </a:r>
          </a:p>
          <a:p>
            <a:pPr marL="457200" lvl="1" indent="0">
              <a:buNone/>
            </a:pPr>
            <a:endParaRPr lang="en-US" dirty="0">
              <a:latin typeface="Consolas" panose="020B0609020204030204" pitchFamily="49" charset="0"/>
              <a:cs typeface="Consolas" panose="020B0609020204030204" pitchFamily="49" charset="0"/>
            </a:endParaRPr>
          </a:p>
          <a:p>
            <a:r>
              <a:rPr lang="en-CA" dirty="0"/>
              <a:t>The function </a:t>
            </a:r>
            <a:r>
              <a:rPr lang="en-CA" dirty="0" smtClean="0"/>
              <a:t>declaration </a:t>
            </a:r>
            <a:r>
              <a:rPr lang="en-CA" dirty="0"/>
              <a:t>for sin </a:t>
            </a:r>
            <a:r>
              <a:rPr lang="en-CA" dirty="0" smtClean="0"/>
              <a:t>would </a:t>
            </a:r>
            <a:r>
              <a:rPr lang="en-CA" dirty="0"/>
              <a:t>be:</a:t>
            </a:r>
          </a:p>
          <a:p>
            <a:pPr marL="457200" lvl="1" indent="0">
              <a:buNone/>
            </a:pPr>
            <a:r>
              <a:rPr lang="en-CA" dirty="0">
                <a:latin typeface="Consolas" panose="020B0609020204030204" pitchFamily="49" charset="0"/>
                <a:cs typeface="Consolas" panose="020B0609020204030204" pitchFamily="49" charset="0"/>
              </a:rPr>
              <a:t>	double sin( double x );</a:t>
            </a:r>
          </a:p>
          <a:p>
            <a:pPr lvl="1"/>
            <a:r>
              <a:rPr lang="en-CA" dirty="0" smtClean="0"/>
              <a:t>The name </a:t>
            </a:r>
            <a:r>
              <a:rPr lang="en-CA" dirty="0"/>
              <a:t>of the </a:t>
            </a:r>
            <a:r>
              <a:rPr lang="en-CA" dirty="0" smtClean="0"/>
              <a:t>function is </a:t>
            </a:r>
            <a:r>
              <a:rPr lang="en-CA" dirty="0" smtClean="0">
                <a:latin typeface="Consolas" panose="020B0609020204030204" pitchFamily="49" charset="0"/>
              </a:rPr>
              <a:t>sin</a:t>
            </a:r>
            <a:endParaRPr lang="en-CA" dirty="0">
              <a:latin typeface="Consolas" panose="020B0609020204030204" pitchFamily="49" charset="0"/>
            </a:endParaRPr>
          </a:p>
          <a:p>
            <a:pPr lvl="1"/>
            <a:r>
              <a:rPr lang="en-CA" dirty="0" smtClean="0"/>
              <a:t>It has one parameter, a representation of a real number</a:t>
            </a:r>
            <a:endParaRPr lang="en-CA" dirty="0"/>
          </a:p>
          <a:p>
            <a:pPr lvl="1"/>
            <a:r>
              <a:rPr lang="en-CA" dirty="0" smtClean="0"/>
              <a:t>It returns a representation of a real number</a:t>
            </a:r>
            <a:endParaRPr lang="en-CA" dirty="0">
              <a:latin typeface="Consolas" panose="020B0609020204030204" pitchFamily="49" charset="0"/>
              <a:cs typeface="Consolas" panose="020B0609020204030204" pitchFamily="49" charset="0"/>
            </a:endParaRPr>
          </a:p>
          <a:p>
            <a:pPr lvl="1"/>
            <a:endParaRPr lang="en-CA" dirty="0" smtClean="0">
              <a:latin typeface="Consolas" panose="020B0609020204030204" pitchFamily="49" charset="0"/>
              <a:cs typeface="Consolas" panose="020B0609020204030204" pitchFamily="49" charset="0"/>
            </a:endParaRPr>
          </a:p>
        </p:txBody>
      </p:sp>
      <p:sp>
        <p:nvSpPr>
          <p:cNvPr id="2" name="Title 1"/>
          <p:cNvSpPr>
            <a:spLocks noGrp="1"/>
          </p:cNvSpPr>
          <p:nvPr>
            <p:ph type="title"/>
          </p:nvPr>
        </p:nvSpPr>
        <p:spPr/>
        <p:txBody>
          <a:bodyPr/>
          <a:lstStyle/>
          <a:p>
            <a:r>
              <a:rPr lang="en-CA" dirty="0" smtClean="0"/>
              <a:t>Function declarations</a:t>
            </a:r>
            <a:endParaRPr lang="en-CA" dirty="0"/>
          </a:p>
        </p:txBody>
      </p:sp>
      <p:sp>
        <p:nvSpPr>
          <p:cNvPr id="5" name="Rounded Rectangle 4"/>
          <p:cNvSpPr/>
          <p:nvPr/>
        </p:nvSpPr>
        <p:spPr>
          <a:xfrm>
            <a:off x="1979712" y="1978978"/>
            <a:ext cx="43204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2583394" y="1988840"/>
            <a:ext cx="175482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384908" y="1979962"/>
            <a:ext cx="521790"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2357508" y="4077072"/>
            <a:ext cx="43204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2961190" y="4086934"/>
            <a:ext cx="1250770"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1384908" y="4078056"/>
            <a:ext cx="89958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12109628"/>
      </p:ext>
    </p:extLst>
  </p:cSld>
  <p:clrMapOvr>
    <a:masterClrMapping/>
  </p:clrMapOvr>
  <mc:AlternateContent xmlns:mc="http://schemas.openxmlformats.org/markup-compatibility/2006">
    <mc:Choice xmlns:p14="http://schemas.microsoft.com/office/powerpoint/2010/main" Requires="p14">
      <p:transition spd="slow" p14:dur="2000" advTm="83588"/>
    </mc:Choice>
    <mc:Fallback>
      <p:transition spd="slow" advTm="83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12"/>
                </p:tgtEl>
              </p:cMediaNode>
            </p:audio>
          </p:childTnLst>
        </p:cTn>
      </p:par>
    </p:tnLst>
    <p:bldLst>
      <p:bldP spid="5" grpId="0" animBg="1"/>
      <p:bldP spid="5"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a:t>A </a:t>
            </a:r>
            <a:r>
              <a:rPr lang="en-CA" i="1" dirty="0"/>
              <a:t>function definition </a:t>
            </a:r>
            <a:r>
              <a:rPr lang="en-CA" dirty="0"/>
              <a:t>is the function declaration immediately followed by a block of statements</a:t>
            </a:r>
          </a:p>
          <a:p>
            <a:pPr lvl="1"/>
            <a:r>
              <a:rPr lang="en-CA" dirty="0"/>
              <a:t>This block of statements is also called the </a:t>
            </a:r>
            <a:r>
              <a:rPr lang="en-CA" i="1" dirty="0"/>
              <a:t>body of the </a:t>
            </a:r>
            <a:r>
              <a:rPr lang="en-CA" i="1" dirty="0" smtClean="0"/>
              <a:t>function</a:t>
            </a:r>
            <a:endParaRPr lang="en-CA" dirty="0"/>
          </a:p>
          <a:p>
            <a:pPr lvl="1"/>
            <a:r>
              <a:rPr lang="en-CA" dirty="0"/>
              <a:t>These statements are executed when the function is run</a:t>
            </a:r>
          </a:p>
          <a:p>
            <a:pPr lvl="1"/>
            <a:r>
              <a:rPr lang="en-CA" dirty="0"/>
              <a:t>The three statements executed when </a:t>
            </a:r>
            <a:r>
              <a:rPr lang="en-CA" dirty="0">
                <a:latin typeface="Consolas" panose="020B0609020204030204" pitchFamily="49" charset="0"/>
                <a:cs typeface="Consolas" panose="020B0609020204030204" pitchFamily="49" charset="0"/>
              </a:rPr>
              <a:t>main()</a:t>
            </a:r>
            <a:r>
              <a:rPr lang="en-CA" dirty="0"/>
              <a:t> is called include:</a:t>
            </a:r>
          </a:p>
          <a:p>
            <a:pPr lvl="2"/>
            <a:r>
              <a:rPr lang="en-CA" dirty="0"/>
              <a:t>Printing “Hello world!” to the console </a:t>
            </a:r>
            <a:r>
              <a:rPr lang="en-CA" dirty="0" smtClean="0"/>
              <a:t>output</a:t>
            </a:r>
            <a:endParaRPr lang="en-CA" dirty="0"/>
          </a:p>
          <a:p>
            <a:pPr lvl="2"/>
            <a:r>
              <a:rPr lang="en-CA" dirty="0"/>
              <a:t>Printing an end-of-line character to the console </a:t>
            </a:r>
            <a:r>
              <a:rPr lang="en-CA" dirty="0" smtClean="0"/>
              <a:t>output</a:t>
            </a:r>
            <a:endParaRPr lang="en-CA" dirty="0"/>
          </a:p>
          <a:p>
            <a:pPr lvl="2"/>
            <a:r>
              <a:rPr lang="en-CA" dirty="0"/>
              <a:t>Returning the </a:t>
            </a:r>
            <a:r>
              <a:rPr lang="en-CA" dirty="0" smtClean="0"/>
              <a:t>value </a:t>
            </a: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p:txBody>
      </p:sp>
      <p:sp>
        <p:nvSpPr>
          <p:cNvPr id="2" name="Title 1"/>
          <p:cNvSpPr>
            <a:spLocks noGrp="1"/>
          </p:cNvSpPr>
          <p:nvPr>
            <p:ph type="title"/>
          </p:nvPr>
        </p:nvSpPr>
        <p:spPr/>
        <p:txBody>
          <a:bodyPr/>
          <a:lstStyle/>
          <a:p>
            <a:r>
              <a:rPr lang="en-CA" dirty="0" smtClean="0"/>
              <a:t>Function definition</a:t>
            </a:r>
            <a:endParaRPr lang="en-CA" dirty="0"/>
          </a:p>
        </p:txBody>
      </p:sp>
      <p:sp>
        <p:nvSpPr>
          <p:cNvPr id="4" name="Rectangle 3"/>
          <p:cNvSpPr/>
          <p:nvPr/>
        </p:nvSpPr>
        <p:spPr>
          <a:xfrm>
            <a:off x="4283968" y="4293096"/>
            <a:ext cx="4320480" cy="1569660"/>
          </a:xfrm>
          <a:prstGeom prst="rect">
            <a:avLst/>
          </a:prstGeom>
        </p:spPr>
        <p:txBody>
          <a:bodyPr wrap="square">
            <a:spAutoFit/>
          </a:bodyPr>
          <a:lstStyle/>
          <a:p>
            <a:pPr marL="0" indent="0">
              <a:buNone/>
            </a:pPr>
            <a:r>
              <a:rPr lang="en-CA" sz="1600" dirty="0">
                <a:solidFill>
                  <a:srgbClr val="0070C0"/>
                </a:solidFill>
                <a:latin typeface="Consolas" panose="020B0609020204030204" pitchFamily="49" charset="0"/>
                <a:cs typeface="Consolas" panose="020B0609020204030204" pitchFamily="49" charset="0"/>
              </a:rPr>
              <a:t>int main() {</a:t>
            </a:r>
          </a:p>
          <a:p>
            <a:pPr marL="0" indent="0">
              <a:buNone/>
            </a:pPr>
            <a:r>
              <a:rPr lang="en-CA" sz="1600" b="1" dirty="0">
                <a:solidFill>
                  <a:srgbClr val="0070C0"/>
                </a:solidFill>
                <a:latin typeface="Consolas" panose="020B0609020204030204" pitchFamily="49" charset="0"/>
                <a:cs typeface="Consolas" panose="020B0609020204030204" pitchFamily="49" charset="0"/>
              </a:rPr>
              <a:t>	</a:t>
            </a:r>
            <a:r>
              <a:rPr lang="en-CA" sz="1600" dirty="0">
                <a:solidFill>
                  <a:srgbClr val="0070C0"/>
                </a:solidFill>
                <a:latin typeface="Consolas" panose="020B0609020204030204" pitchFamily="49" charset="0"/>
                <a:cs typeface="Consolas" panose="020B0609020204030204" pitchFamily="49" charset="0"/>
              </a:rPr>
              <a:t>std::cout &lt;&lt; "Hello world!";</a:t>
            </a:r>
          </a:p>
          <a:p>
            <a:pPr marL="0" indent="0">
              <a:buNone/>
            </a:pPr>
            <a:r>
              <a:rPr lang="en-CA" sz="1600" dirty="0">
                <a:solidFill>
                  <a:srgbClr val="0070C0"/>
                </a:solidFill>
                <a:latin typeface="Consolas" panose="020B0609020204030204" pitchFamily="49" charset="0"/>
                <a:cs typeface="Consolas" panose="020B0609020204030204" pitchFamily="49" charset="0"/>
              </a:rPr>
              <a:t>	std::cout &lt;&lt; std::endl;</a:t>
            </a:r>
          </a:p>
          <a:p>
            <a:pPr marL="0" indent="0">
              <a:buNone/>
            </a:pPr>
            <a:endParaRPr lang="en-CA" sz="1600" dirty="0">
              <a:solidFill>
                <a:srgbClr val="0070C0"/>
              </a:solidFill>
              <a:latin typeface="Consolas" panose="020B0609020204030204" pitchFamily="49" charset="0"/>
              <a:cs typeface="Consolas" panose="020B0609020204030204" pitchFamily="49" charset="0"/>
            </a:endParaRPr>
          </a:p>
          <a:p>
            <a:pPr marL="0" indent="0">
              <a:buNone/>
            </a:pPr>
            <a:r>
              <a:rPr lang="en-CA" sz="1600" dirty="0">
                <a:solidFill>
                  <a:srgbClr val="0070C0"/>
                </a:solidFill>
                <a:latin typeface="Consolas" panose="020B0609020204030204" pitchFamily="49" charset="0"/>
                <a:cs typeface="Consolas" panose="020B0609020204030204" pitchFamily="49" charset="0"/>
              </a:rPr>
              <a:t>	return 0;</a:t>
            </a:r>
          </a:p>
          <a:p>
            <a:pPr marL="0" indent="0">
              <a:buNone/>
            </a:pPr>
            <a:r>
              <a:rPr lang="en-CA" sz="1600" dirty="0">
                <a:solidFill>
                  <a:srgbClr val="0070C0"/>
                </a:solidFill>
                <a:latin typeface="Consolas" panose="020B0609020204030204" pitchFamily="49" charset="0"/>
                <a:cs typeface="Consolas" panose="020B0609020204030204" pitchFamily="49" charset="0"/>
              </a:rPr>
              <a: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9738721"/>
      </p:ext>
    </p:extLst>
  </p:cSld>
  <p:clrMapOvr>
    <a:masterClrMapping/>
  </p:clrMapOvr>
  <mc:AlternateContent xmlns:mc="http://schemas.openxmlformats.org/markup-compatibility/2006">
    <mc:Choice xmlns:p14="http://schemas.microsoft.com/office/powerpoint/2010/main" Requires="p14">
      <p:transition spd="slow" p14:dur="2000" advTm="46958"/>
    </mc:Choice>
    <mc:Fallback>
      <p:transition spd="slow" advTm="46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The </a:t>
            </a:r>
            <a:r>
              <a:rPr lang="en-CA" i="1" dirty="0" smtClean="0"/>
              <a:t>main </a:t>
            </a:r>
            <a:r>
              <a:rPr lang="en-CA" dirty="0" smtClean="0"/>
              <a:t>function is especially important in C++</a:t>
            </a:r>
          </a:p>
          <a:p>
            <a:pPr lvl="1"/>
            <a:r>
              <a:rPr lang="en-CA" dirty="0" smtClean="0"/>
              <a:t>There can by many functions, but if source code is compiled into an executable, when that executable is run, it is the </a:t>
            </a:r>
            <a:r>
              <a:rPr lang="en-CA" dirty="0" smtClean="0">
                <a:latin typeface="Consolas" panose="020B0609020204030204" pitchFamily="49" charset="0"/>
                <a:cs typeface="Consolas" panose="020B0609020204030204" pitchFamily="49" charset="0"/>
              </a:rPr>
              <a:t>main()</a:t>
            </a:r>
            <a:r>
              <a:rPr lang="en-CA" dirty="0" smtClean="0"/>
              <a:t> function </a:t>
            </a:r>
            <a:r>
              <a:rPr lang="en-CA" dirty="0" smtClean="0"/>
              <a:t>immediately called</a:t>
            </a:r>
            <a:endParaRPr lang="en-CA" dirty="0" smtClean="0"/>
          </a:p>
        </p:txBody>
      </p:sp>
      <p:sp>
        <p:nvSpPr>
          <p:cNvPr id="2" name="Title 1"/>
          <p:cNvSpPr>
            <a:spLocks noGrp="1"/>
          </p:cNvSpPr>
          <p:nvPr>
            <p:ph type="title"/>
          </p:nvPr>
        </p:nvSpPr>
        <p:spPr/>
        <p:txBody>
          <a:bodyPr/>
          <a:lstStyle/>
          <a:p>
            <a:r>
              <a:rPr lang="en-CA" dirty="0" smtClean="0"/>
              <a:t>Function definition</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61971590"/>
      </p:ext>
    </p:extLst>
  </p:cSld>
  <p:clrMapOvr>
    <a:masterClrMapping/>
  </p:clrMapOvr>
  <mc:AlternateContent xmlns:mc="http://schemas.openxmlformats.org/markup-compatibility/2006">
    <mc:Choice xmlns:p14="http://schemas.microsoft.com/office/powerpoint/2010/main" Requires="p14">
      <p:transition spd="slow" p14:dur="2000" advTm="49928"/>
    </mc:Choice>
    <mc:Fallback>
      <p:transition spd="slow" advTm="49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Apart from the pre-processor directives, a program is made up of:</a:t>
            </a:r>
          </a:p>
          <a:p>
            <a:pPr lvl="1"/>
            <a:r>
              <a:rPr lang="en-US" dirty="0" smtClean="0"/>
              <a:t>Literal data</a:t>
            </a:r>
          </a:p>
          <a:p>
            <a:pPr lvl="1"/>
            <a:r>
              <a:rPr lang="en-US" dirty="0" smtClean="0"/>
              <a:t>Identifiers</a:t>
            </a:r>
          </a:p>
          <a:p>
            <a:pPr lvl="1"/>
            <a:r>
              <a:rPr lang="en-US" dirty="0" smtClean="0"/>
              <a:t>Operators</a:t>
            </a:r>
          </a:p>
          <a:p>
            <a:pPr lvl="1"/>
            <a:r>
              <a:rPr lang="en-US" dirty="0" smtClean="0"/>
              <a:t>Delimiters</a:t>
            </a:r>
          </a:p>
          <a:p>
            <a:r>
              <a:rPr lang="en-US" dirty="0" smtClean="0"/>
              <a:t>Literal data are numbers, characters and text that appears in the program</a:t>
            </a:r>
          </a:p>
          <a:p>
            <a:pPr lvl="1"/>
            <a:r>
              <a:rPr lang="en-US" dirty="0" smtClean="0"/>
              <a:t>We have seen </a:t>
            </a:r>
            <a:r>
              <a:rPr lang="en-US" dirty="0" smtClean="0">
                <a:latin typeface="Consolas" panose="020B0609020204030204" pitchFamily="49" charset="0"/>
              </a:rPr>
              <a:t>0</a:t>
            </a:r>
            <a:r>
              <a:rPr lang="en-US" dirty="0" smtClean="0"/>
              <a:t> and </a:t>
            </a:r>
            <a:r>
              <a:rPr lang="en-US" dirty="0" smtClean="0">
                <a:latin typeface="Consolas" panose="020B0609020204030204" pitchFamily="49" charset="0"/>
              </a:rPr>
              <a:t>"Hello world!"</a:t>
            </a:r>
          </a:p>
          <a:p>
            <a:r>
              <a:rPr lang="en-US" dirty="0" smtClean="0"/>
              <a:t>Identifiers are names like </a:t>
            </a:r>
            <a:r>
              <a:rPr lang="en-US" dirty="0" smtClean="0">
                <a:latin typeface="Consolas" panose="020B0609020204030204" pitchFamily="49" charset="0"/>
              </a:rPr>
              <a:t>main</a:t>
            </a:r>
            <a:r>
              <a:rPr lang="en-US" dirty="0" smtClean="0"/>
              <a:t>, </a:t>
            </a:r>
            <a:r>
              <a:rPr lang="en-US" dirty="0" smtClean="0">
                <a:latin typeface="Consolas" panose="020B0609020204030204" pitchFamily="49" charset="0"/>
              </a:rPr>
              <a:t>sin</a:t>
            </a:r>
            <a:r>
              <a:rPr lang="en-US" dirty="0" smtClean="0"/>
              <a:t> and </a:t>
            </a:r>
            <a:r>
              <a:rPr lang="en-US" dirty="0" err="1" smtClean="0">
                <a:latin typeface="Consolas" panose="020B0609020204030204" pitchFamily="49" charset="0"/>
              </a:rPr>
              <a:t>gcd</a:t>
            </a:r>
            <a:endParaRPr lang="en-US" dirty="0" smtClean="0">
              <a:latin typeface="Consolas" panose="020B0609020204030204" pitchFamily="49" charset="0"/>
            </a:endParaRPr>
          </a:p>
          <a:p>
            <a:pPr lvl="1"/>
            <a:r>
              <a:rPr lang="en-US" dirty="0" smtClean="0"/>
              <a:t>It also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endl</a:t>
            </a:r>
            <a:r>
              <a:rPr lang="en-US" dirty="0" smtClean="0"/>
              <a:t> </a:t>
            </a:r>
            <a:r>
              <a:rPr lang="en-US" dirty="0"/>
              <a:t>and </a:t>
            </a:r>
            <a:r>
              <a:rPr lang="en-US" dirty="0" smtClean="0">
                <a:latin typeface="Consolas" panose="020B0609020204030204" pitchFamily="49" charset="0"/>
              </a:rPr>
              <a:t>return</a:t>
            </a:r>
            <a:endParaRPr lang="en-US" dirty="0">
              <a:latin typeface="Consolas" panose="020B0609020204030204" pitchFamily="49" charset="0"/>
            </a:endParaRPr>
          </a:p>
          <a:p>
            <a:r>
              <a:rPr lang="en-US" dirty="0" smtClean="0"/>
              <a:t>The only way to manipulate data is with operators:</a:t>
            </a:r>
          </a:p>
          <a:p>
            <a:pPr marL="0" indent="0" algn="ctr">
              <a:buNone/>
            </a:pPr>
            <a:r>
              <a:rPr lang="en-US" sz="1600" dirty="0" smtClean="0">
                <a:latin typeface="Consolas" panose="020B0609020204030204" pitchFamily="49" charset="0"/>
              </a:rPr>
              <a:t>~ ! % &amp; &amp;&amp; * - + = += -= *= | || ?: , . -&gt; &lt;&lt; &lt; &lt;= == &gt;= &gt; &gt;&gt; /=</a:t>
            </a:r>
            <a:endParaRPr lang="en-CA" sz="1600" dirty="0">
              <a:latin typeface="Consolas" panose="020B0609020204030204" pitchFamily="49" charset="0"/>
            </a:endParaRPr>
          </a:p>
          <a:p>
            <a:r>
              <a:rPr lang="en-US" dirty="0" smtClean="0"/>
              <a:t>The pairs</a:t>
            </a:r>
            <a:r>
              <a:rPr lang="en-US" dirty="0" smtClean="0">
                <a:latin typeface="Consolas" panose="020B0609020204030204" pitchFamily="49" charset="0"/>
              </a:rPr>
              <a:t> ( … ) [ </a:t>
            </a:r>
            <a:r>
              <a:rPr lang="en-US" dirty="0">
                <a:latin typeface="Consolas" panose="020B0609020204030204" pitchFamily="49" charset="0"/>
              </a:rPr>
              <a:t>… </a:t>
            </a:r>
            <a:r>
              <a:rPr lang="en-US" dirty="0" smtClean="0">
                <a:latin typeface="Consolas" panose="020B0609020204030204" pitchFamily="49" charset="0"/>
              </a:rPr>
              <a:t>]</a:t>
            </a:r>
            <a:r>
              <a:rPr lang="en-US" dirty="0">
                <a:latin typeface="Consolas" panose="020B0609020204030204" pitchFamily="49" charset="0"/>
              </a:rPr>
              <a:t> </a:t>
            </a:r>
            <a:r>
              <a:rPr lang="en-US" dirty="0" smtClean="0">
                <a:latin typeface="Consolas" panose="020B0609020204030204" pitchFamily="49" charset="0"/>
              </a:rPr>
              <a:t>{ </a:t>
            </a:r>
            <a:r>
              <a:rPr lang="en-US" dirty="0">
                <a:latin typeface="Consolas" panose="020B0609020204030204" pitchFamily="49" charset="0"/>
              </a:rPr>
              <a:t>… </a:t>
            </a:r>
            <a:r>
              <a:rPr lang="en-US" dirty="0" smtClean="0">
                <a:latin typeface="Consolas" panose="020B0609020204030204" pitchFamily="49" charset="0"/>
              </a:rPr>
              <a:t>} &lt; </a:t>
            </a:r>
            <a:r>
              <a:rPr lang="en-US" dirty="0">
                <a:latin typeface="Consolas" panose="020B0609020204030204" pitchFamily="49" charset="0"/>
              </a:rPr>
              <a:t>… </a:t>
            </a:r>
            <a:r>
              <a:rPr lang="en-US" dirty="0" smtClean="0">
                <a:latin typeface="Consolas" panose="020B0609020204030204" pitchFamily="49" charset="0"/>
              </a:rPr>
              <a:t>&gt;</a:t>
            </a:r>
            <a:r>
              <a:rPr lang="en-US" dirty="0" smtClean="0"/>
              <a:t> group expressions</a:t>
            </a:r>
            <a:endParaRPr lang="en-CA" dirty="0">
              <a:latin typeface="Consolas" panose="020B0609020204030204" pitchFamily="49" charset="0"/>
            </a:endParaRPr>
          </a:p>
        </p:txBody>
      </p:sp>
      <p:sp>
        <p:nvSpPr>
          <p:cNvPr id="2" name="Title 1"/>
          <p:cNvSpPr>
            <a:spLocks noGrp="1"/>
          </p:cNvSpPr>
          <p:nvPr>
            <p:ph type="title"/>
          </p:nvPr>
        </p:nvSpPr>
        <p:spPr/>
        <p:txBody>
          <a:bodyPr/>
          <a:lstStyle/>
          <a:p>
            <a:r>
              <a:rPr lang="en-CA" dirty="0" smtClean="0"/>
              <a:t>Symbols and identifiers</a:t>
            </a:r>
            <a:endParaRPr lang="en-CA"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90900366"/>
      </p:ext>
    </p:extLst>
  </p:cSld>
  <p:clrMapOvr>
    <a:masterClrMapping/>
  </p:clrMapOvr>
  <mc:AlternateContent xmlns:mc="http://schemas.openxmlformats.org/markup-compatibility/2006">
    <mc:Choice xmlns:p14="http://schemas.microsoft.com/office/powerpoint/2010/main" Requires="p14">
      <p:transition spd="slow" p14:dur="2000" advTm="232880"/>
    </mc:Choice>
    <mc:Fallback>
      <p:transition spd="slow" advTm="232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As in your mathematics courses, </a:t>
            </a:r>
            <a:r>
              <a:rPr lang="en-US" dirty="0" smtClean="0">
                <a:latin typeface="Consolas" panose="020B0609020204030204" pitchFamily="49" charset="0"/>
              </a:rPr>
              <a:t>( )</a:t>
            </a:r>
            <a:r>
              <a:rPr lang="en-US" dirty="0" smtClean="0"/>
              <a:t>, </a:t>
            </a:r>
            <a:r>
              <a:rPr lang="en-US" dirty="0" smtClean="0">
                <a:latin typeface="Consolas" panose="020B0609020204030204" pitchFamily="49" charset="0"/>
              </a:rPr>
              <a:t>[ ]</a:t>
            </a:r>
            <a:r>
              <a:rPr lang="en-US" dirty="0" smtClean="0"/>
              <a:t>, and </a:t>
            </a:r>
            <a:r>
              <a:rPr lang="en-US" dirty="0" smtClean="0">
                <a:latin typeface="Consolas" panose="020B0609020204030204" pitchFamily="49" charset="0"/>
              </a:rPr>
              <a:t>{ }</a:t>
            </a:r>
            <a:r>
              <a:rPr lang="en-US" dirty="0" smtClean="0"/>
              <a:t> are used to group mathematical expressions</a:t>
            </a:r>
            <a:endParaRPr lang="en-CA" dirty="0"/>
          </a:p>
          <a:p>
            <a:pPr marL="457200" lvl="1" indent="0">
              <a:buNone/>
            </a:pPr>
            <a:r>
              <a:rPr lang="en-US" dirty="0">
                <a:latin typeface="Consolas" panose="020B0609020204030204" pitchFamily="49" charset="0"/>
              </a:rPr>
              <a:t>	</a:t>
            </a:r>
            <a:r>
              <a:rPr lang="en-US" dirty="0" smtClean="0">
                <a:latin typeface="Consolas" panose="020B0609020204030204" pitchFamily="49" charset="0"/>
              </a:rPr>
              <a:t>(</a:t>
            </a:r>
            <a:r>
              <a:rPr lang="en-US" dirty="0" smtClean="0"/>
              <a:t>, </a:t>
            </a:r>
            <a:r>
              <a:rPr lang="en-US" dirty="0" smtClean="0">
                <a:latin typeface="Consolas" panose="020B0609020204030204" pitchFamily="49" charset="0"/>
              </a:rPr>
              <a:t>[</a:t>
            </a:r>
            <a:r>
              <a:rPr lang="en-US" dirty="0" smtClean="0"/>
              <a:t>, </a:t>
            </a:r>
            <a:r>
              <a:rPr lang="en-US" dirty="0"/>
              <a:t>and </a:t>
            </a:r>
            <a:r>
              <a:rPr lang="en-US" dirty="0" smtClean="0">
                <a:latin typeface="Consolas" panose="020B0609020204030204" pitchFamily="49" charset="0"/>
              </a:rPr>
              <a:t>{</a:t>
            </a:r>
            <a:r>
              <a:rPr lang="en-US" dirty="0" smtClean="0"/>
              <a:t> are referred to as opening delimiters</a:t>
            </a:r>
          </a:p>
          <a:p>
            <a:pPr marL="457200" lvl="1" indent="0">
              <a:buNone/>
            </a:pPr>
            <a:r>
              <a:rPr lang="en-US" dirty="0" smtClean="0"/>
              <a:t>	</a:t>
            </a:r>
            <a:r>
              <a:rPr lang="en-US" dirty="0" smtClean="0">
                <a:latin typeface="Consolas" panose="020B0609020204030204" pitchFamily="49" charset="0"/>
              </a:rPr>
              <a:t>)</a:t>
            </a:r>
            <a:r>
              <a:rPr lang="en-US" dirty="0" smtClean="0"/>
              <a:t>, </a:t>
            </a:r>
            <a:r>
              <a:rPr lang="en-US" dirty="0" smtClean="0">
                <a:latin typeface="Consolas" panose="020B0609020204030204" pitchFamily="49" charset="0"/>
              </a:rPr>
              <a:t>]</a:t>
            </a:r>
            <a:r>
              <a:rPr lang="en-US" dirty="0" smtClean="0"/>
              <a:t>, </a:t>
            </a:r>
            <a:r>
              <a:rPr lang="en-US" dirty="0"/>
              <a:t>and </a:t>
            </a:r>
            <a:r>
              <a:rPr lang="en-US" dirty="0" smtClean="0">
                <a:latin typeface="Consolas" panose="020B0609020204030204" pitchFamily="49" charset="0"/>
              </a:rPr>
              <a:t>}</a:t>
            </a:r>
            <a:r>
              <a:rPr lang="en-US" dirty="0" smtClean="0"/>
              <a:t> are referred to as closing delimiters</a:t>
            </a:r>
          </a:p>
          <a:p>
            <a:endParaRPr lang="en-US" dirty="0" smtClean="0"/>
          </a:p>
          <a:p>
            <a:r>
              <a:rPr lang="en-US" dirty="0" smtClean="0"/>
              <a:t>These delimiters always come in pairs</a:t>
            </a:r>
          </a:p>
          <a:p>
            <a:pPr lvl="1"/>
            <a:r>
              <a:rPr lang="en-US" dirty="0" smtClean="0"/>
              <a:t>The opening delimiter must always come before the matching closing delimiter</a:t>
            </a:r>
          </a:p>
          <a:p>
            <a:pPr lvl="1"/>
            <a:endParaRPr lang="en-US" dirty="0"/>
          </a:p>
          <a:p>
            <a:r>
              <a:rPr lang="en-US" dirty="0" smtClean="0"/>
              <a:t>You may recall that you cannot mix delimiters:</a:t>
            </a:r>
          </a:p>
          <a:p>
            <a:pPr lvl="1"/>
            <a:r>
              <a:rPr lang="en-US" dirty="0" smtClean="0"/>
              <a:t>Valid:		</a:t>
            </a:r>
            <a:r>
              <a:rPr lang="en-US" dirty="0" smtClean="0">
                <a:latin typeface="Times New Roman" panose="02020603050405020304" pitchFamily="18" charset="0"/>
                <a:cs typeface="Times New Roman" panose="02020603050405020304" pitchFamily="18" charset="0"/>
              </a:rPr>
              <a:t>{3 + </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4 × 5 + 6 × (7 – 8</a:t>
            </a:r>
            <a:r>
              <a:rPr lang="en-US" dirty="0">
                <a:latin typeface="Times New Roman" panose="02020603050405020304" pitchFamily="18" charset="0"/>
                <a:cs typeface="Times New Roman" panose="02020603050405020304" pitchFamily="18" charset="0"/>
              </a:rPr>
              <a:t>)] ÷ </a:t>
            </a:r>
            <a:r>
              <a:rPr lang="en-US" dirty="0" smtClean="0">
                <a:latin typeface="Times New Roman" panose="02020603050405020304" pitchFamily="18" charset="0"/>
                <a:cs typeface="Times New Roman" panose="02020603050405020304" pitchFamily="18" charset="0"/>
              </a:rPr>
              <a:t>5}</a:t>
            </a:r>
          </a:p>
          <a:p>
            <a:pPr lvl="1"/>
            <a:r>
              <a:rPr lang="en-US" dirty="0" smtClean="0"/>
              <a:t>Invalid</a:t>
            </a:r>
            <a:r>
              <a:rPr lang="en-US" dirty="0"/>
              <a:t>:		</a:t>
            </a:r>
            <a:r>
              <a:rPr lang="en-US" dirty="0" smtClean="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 [4 × 5 + 6 × (7 – </a:t>
            </a:r>
            <a:r>
              <a:rPr lang="en-US" dirty="0" smtClean="0">
                <a:latin typeface="Times New Roman" panose="02020603050405020304" pitchFamily="18" charset="0"/>
                <a:cs typeface="Times New Roman" panose="02020603050405020304" pitchFamily="18" charset="0"/>
              </a:rPr>
              <a:t>8])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5{ + [</a:t>
            </a:r>
            <a:endParaRPr lang="en-US" dirty="0"/>
          </a:p>
          <a:p>
            <a:pPr lvl="1"/>
            <a:endParaRPr lang="en-US" dirty="0" smtClean="0"/>
          </a:p>
        </p:txBody>
      </p:sp>
      <p:sp>
        <p:nvSpPr>
          <p:cNvPr id="2" name="Title 1"/>
          <p:cNvSpPr>
            <a:spLocks noGrp="1"/>
          </p:cNvSpPr>
          <p:nvPr>
            <p:ph type="title"/>
          </p:nvPr>
        </p:nvSpPr>
        <p:spPr/>
        <p:txBody>
          <a:bodyPr/>
          <a:lstStyle/>
          <a:p>
            <a:r>
              <a:rPr lang="en-CA" dirty="0" smtClean="0"/>
              <a:t>Matching delimiters</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08139093"/>
      </p:ext>
    </p:extLst>
  </p:cSld>
  <p:clrMapOvr>
    <a:masterClrMapping/>
  </p:clrMapOvr>
  <mc:AlternateContent xmlns:mc="http://schemas.openxmlformats.org/markup-compatibility/2006">
    <mc:Choice xmlns:p14="http://schemas.microsoft.com/office/powerpoint/2010/main" Requires="p14">
      <p:transition spd="slow" p14:dur="2000" advTm="150298"/>
    </mc:Choice>
    <mc:Fallback>
      <p:transition spd="slow" advTm="150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a:t>In this presentation, </a:t>
            </a:r>
            <a:r>
              <a:rPr lang="en-CA" dirty="0" smtClean="0"/>
              <a:t>you now</a:t>
            </a:r>
            <a:endParaRPr lang="en-CA" dirty="0"/>
          </a:p>
          <a:p>
            <a:pPr lvl="1"/>
            <a:r>
              <a:rPr lang="en-CA" dirty="0" smtClean="0"/>
              <a:t>Described the include pre-processor directive</a:t>
            </a:r>
            <a:endParaRPr lang="en-CA" dirty="0"/>
          </a:p>
          <a:p>
            <a:pPr lvl="1"/>
            <a:r>
              <a:rPr lang="en-CA" dirty="0" smtClean="0"/>
              <a:t>Defined a statement</a:t>
            </a:r>
          </a:p>
          <a:p>
            <a:pPr lvl="2"/>
            <a:r>
              <a:rPr lang="en-CA" dirty="0" smtClean="0"/>
              <a:t>Operators and function calls terminated by a semi-colon</a:t>
            </a:r>
            <a:endParaRPr lang="en-CA" dirty="0"/>
          </a:p>
          <a:p>
            <a:pPr lvl="1"/>
            <a:r>
              <a:rPr lang="en-CA" dirty="0" smtClean="0"/>
              <a:t>Defined a block of statements</a:t>
            </a:r>
          </a:p>
          <a:p>
            <a:pPr lvl="2"/>
            <a:r>
              <a:rPr lang="en-CA" dirty="0" smtClean="0"/>
              <a:t>Zero or more statements surrounded by braces</a:t>
            </a:r>
            <a:endParaRPr lang="en-CA" dirty="0"/>
          </a:p>
          <a:p>
            <a:pPr lvl="1"/>
            <a:r>
              <a:rPr lang="en-CA" dirty="0" smtClean="0"/>
              <a:t>Defined function declarations and definitions</a:t>
            </a:r>
          </a:p>
          <a:p>
            <a:pPr lvl="1"/>
            <a:r>
              <a:rPr lang="en-CA" dirty="0" smtClean="0"/>
              <a:t>Described </a:t>
            </a:r>
            <a:r>
              <a:rPr lang="en-CA" dirty="0" smtClean="0"/>
              <a:t>symbols (operators and delimiters) and identifiers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54066"/>
    </mc:Choice>
    <mc:Fallback>
      <p:transition spd="slow" advTm="54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800" dirty="0">
                <a:hlinkClick r:id="rId4"/>
              </a:rPr>
              <a:t>https://en.wikipedia.org/wiki/Statement_(computer_science</a:t>
            </a:r>
            <a:r>
              <a:rPr lang="en-CA" sz="1800" dirty="0" smtClean="0">
                <a:hlinkClick r:id="rId4"/>
              </a:rPr>
              <a:t>)</a:t>
            </a:r>
            <a:r>
              <a:rPr lang="en-CA" sz="1800" dirty="0" smtClean="0"/>
              <a:t> </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5213"/>
    </mc:Choice>
    <mc:Fallback>
      <p:transition spd="slow" advTm="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presentation, we will:</a:t>
            </a:r>
          </a:p>
          <a:p>
            <a:pPr lvl="1"/>
            <a:r>
              <a:rPr lang="en-CA" dirty="0" smtClean="0"/>
              <a:t>Define the components of a program</a:t>
            </a:r>
          </a:p>
          <a:p>
            <a:pPr lvl="2"/>
            <a:r>
              <a:rPr lang="en-CA" dirty="0" smtClean="0"/>
              <a:t>Pre-processor directives</a:t>
            </a:r>
          </a:p>
          <a:p>
            <a:pPr lvl="2"/>
            <a:r>
              <a:rPr lang="en-CA" dirty="0" smtClean="0"/>
              <a:t>Statements</a:t>
            </a:r>
          </a:p>
          <a:p>
            <a:pPr lvl="2"/>
            <a:r>
              <a:rPr lang="en-CA" dirty="0" smtClean="0"/>
              <a:t>Blocks of statements</a:t>
            </a:r>
          </a:p>
          <a:p>
            <a:pPr lvl="2"/>
            <a:r>
              <a:rPr lang="en-CA" dirty="0" smtClean="0"/>
              <a:t>Function declarations and definitions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30156"/>
    </mc:Choice>
    <mc:Fallback>
      <p:transition spd="slow" advTm="30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Proof read by Dr. Thomas </a:t>
            </a:r>
            <a:r>
              <a:rPr lang="en-CA" sz="1800" dirty="0" err="1" smtClean="0"/>
              <a:t>McConkey</a:t>
            </a:r>
            <a:r>
              <a:rPr lang="en-CA" sz="1800" smtClean="0"/>
              <a:t> and Charlie Liu.</a:t>
            </a:r>
            <a:endParaRPr lang="en-CA"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5017981"/>
      </p:ext>
    </p:extLst>
  </p:cSld>
  <p:clrMapOvr>
    <a:masterClrMapping/>
  </p:clrMapOvr>
  <mc:AlternateContent xmlns:mc="http://schemas.openxmlformats.org/markup-compatibility/2006">
    <mc:Choice xmlns:p14="http://schemas.microsoft.com/office/powerpoint/2010/main" Requires="p14">
      <p:transition spd="slow" p14:dur="2000" advTm="1784"/>
    </mc:Choice>
    <mc:Fallback>
      <p:transition spd="slow" advTm="1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624"/>
    </mc:Choice>
    <mc:Fallback>
      <p:transition spd="slow" advTm="1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2757"/>
    </mc:Choice>
    <mc:Fallback>
      <p:transition spd="slow" advTm="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Pre-processor directives</a:t>
            </a:r>
            <a:endParaRPr lang="en-CA" dirty="0"/>
          </a:p>
        </p:txBody>
      </p:sp>
      <p:sp>
        <p:nvSpPr>
          <p:cNvPr id="3" name="Content Placeholder 2"/>
          <p:cNvSpPr>
            <a:spLocks noGrp="1"/>
          </p:cNvSpPr>
          <p:nvPr>
            <p:ph idx="1"/>
          </p:nvPr>
        </p:nvSpPr>
        <p:spPr/>
        <p:txBody>
          <a:bodyPr/>
          <a:lstStyle/>
          <a:p>
            <a:pPr marL="0" indent="0">
              <a:buNone/>
            </a:pPr>
            <a:r>
              <a:rPr lang="en-CA" b="1" dirty="0">
                <a:solidFill>
                  <a:srgbClr val="FF0000"/>
                </a:solidFill>
                <a:latin typeface="Consolas" panose="020B0609020204030204" pitchFamily="49" charset="0"/>
                <a:cs typeface="Consolas" panose="020B0609020204030204" pitchFamily="49" charset="0"/>
              </a:rPr>
              <a:t>#include &lt;iostream&gt;</a:t>
            </a:r>
          </a:p>
          <a:p>
            <a:pPr marL="0" indent="0">
              <a:buNone/>
            </a:pPr>
            <a:endParaRPr lang="en-CA" dirty="0">
              <a:latin typeface="Consolas" panose="020B0609020204030204" pitchFamily="49" charset="0"/>
              <a:cs typeface="Consolas" panose="020B0609020204030204" pitchFamily="49" charset="0"/>
            </a:endParaRPr>
          </a:p>
          <a:p>
            <a:pPr marL="0" indent="0">
              <a:buNone/>
            </a:pPr>
            <a:r>
              <a:rPr lang="en-CA" dirty="0">
                <a:solidFill>
                  <a:schemeClr val="bg1">
                    <a:lumMod val="50000"/>
                  </a:schemeClr>
                </a:solidFill>
                <a:latin typeface="Consolas" panose="020B0609020204030204" pitchFamily="49" charset="0"/>
                <a:cs typeface="Consolas" panose="020B0609020204030204" pitchFamily="49" charset="0"/>
              </a:rPr>
              <a:t>int main();</a:t>
            </a:r>
          </a:p>
          <a:p>
            <a:pPr marL="0" indent="0">
              <a:buNone/>
            </a:pPr>
            <a:endParaRPr lang="en-CA" dirty="0">
              <a:solidFill>
                <a:schemeClr val="bg1">
                  <a:lumMod val="50000"/>
                </a:schemeClr>
              </a:solidFill>
              <a:latin typeface="Consolas" panose="020B0609020204030204" pitchFamily="49" charset="0"/>
              <a:cs typeface="Consolas" panose="020B0609020204030204" pitchFamily="49" charset="0"/>
            </a:endParaRPr>
          </a:p>
          <a:p>
            <a:pPr marL="0" indent="0">
              <a:buNone/>
            </a:pPr>
            <a:r>
              <a:rPr lang="en-CA" dirty="0">
                <a:solidFill>
                  <a:schemeClr val="bg1">
                    <a:lumMod val="50000"/>
                  </a:schemeClr>
                </a:solidFill>
                <a:latin typeface="Consolas" panose="020B0609020204030204" pitchFamily="49" charset="0"/>
                <a:cs typeface="Consolas" panose="020B0609020204030204" pitchFamily="49" charset="0"/>
              </a:rPr>
              <a:t>int main() {</a:t>
            </a:r>
          </a:p>
          <a:p>
            <a:pPr marL="0" indent="0">
              <a:buNone/>
            </a:pPr>
            <a:r>
              <a:rPr lang="en-CA" dirty="0">
                <a:solidFill>
                  <a:schemeClr val="bg1">
                    <a:lumMod val="50000"/>
                  </a:schemeClr>
                </a:solidFill>
                <a:latin typeface="Consolas" panose="020B0609020204030204" pitchFamily="49" charset="0"/>
                <a:cs typeface="Consolas" panose="020B0609020204030204" pitchFamily="49" charset="0"/>
              </a:rPr>
              <a:t>	std::cout &lt;&lt; "Hello world!";</a:t>
            </a:r>
          </a:p>
          <a:p>
            <a:pPr marL="0" indent="0">
              <a:buNone/>
            </a:pPr>
            <a:r>
              <a:rPr lang="en-CA" dirty="0">
                <a:solidFill>
                  <a:schemeClr val="bg1">
                    <a:lumMod val="50000"/>
                  </a:schemeClr>
                </a:solidFill>
                <a:latin typeface="Consolas" panose="020B0609020204030204" pitchFamily="49" charset="0"/>
                <a:cs typeface="Consolas" panose="020B0609020204030204" pitchFamily="49" charset="0"/>
              </a:rPr>
              <a:t>	std::cout &lt;&lt; std::endl;</a:t>
            </a:r>
          </a:p>
          <a:p>
            <a:pPr marL="0" indent="0">
              <a:buNone/>
            </a:pPr>
            <a:endParaRPr lang="en-CA" dirty="0">
              <a:solidFill>
                <a:schemeClr val="bg1">
                  <a:lumMod val="50000"/>
                </a:schemeClr>
              </a:solidFill>
              <a:latin typeface="Consolas" panose="020B0609020204030204" pitchFamily="49" charset="0"/>
              <a:cs typeface="Consolas" panose="020B0609020204030204" pitchFamily="49" charset="0"/>
            </a:endParaRPr>
          </a:p>
          <a:p>
            <a:pPr marL="0" indent="0">
              <a:buNone/>
            </a:pPr>
            <a:r>
              <a:rPr lang="en-CA" dirty="0">
                <a:solidFill>
                  <a:schemeClr val="bg1">
                    <a:lumMod val="50000"/>
                  </a:schemeClr>
                </a:solidFill>
                <a:latin typeface="Consolas" panose="020B0609020204030204" pitchFamily="49" charset="0"/>
                <a:cs typeface="Consolas" panose="020B0609020204030204" pitchFamily="49" charset="0"/>
              </a:rPr>
              <a:t>	return 0;</a:t>
            </a:r>
          </a:p>
          <a:p>
            <a:pPr marL="0" indent="0">
              <a:buNone/>
            </a:pPr>
            <a:r>
              <a:rPr lang="en-CA" dirty="0">
                <a:solidFill>
                  <a:schemeClr val="bg1">
                    <a:lumMod val="50000"/>
                  </a:schemeClr>
                </a:solidFill>
                <a:latin typeface="Consolas" panose="020B0609020204030204" pitchFamily="49" charset="0"/>
                <a:cs typeface="Consolas" panose="020B0609020204030204" pitchFamily="49" charset="0"/>
              </a:rPr>
              <a:t>}</a:t>
            </a:r>
          </a:p>
          <a:p>
            <a:pPr marL="0" indent="0">
              <a:buNone/>
            </a:pPr>
            <a:endParaRPr lang="en-CA" dirty="0" smtClean="0"/>
          </a:p>
        </p:txBody>
      </p:sp>
      <p:sp>
        <p:nvSpPr>
          <p:cNvPr id="4" name="TextBox 3"/>
          <p:cNvSpPr txBox="1"/>
          <p:nvPr/>
        </p:nvSpPr>
        <p:spPr>
          <a:xfrm>
            <a:off x="3635896" y="1804174"/>
            <a:ext cx="2225289"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An </a:t>
            </a:r>
            <a:r>
              <a:rPr lang="en-US" i="1" dirty="0" smtClean="0">
                <a:solidFill>
                  <a:srgbClr val="0070C0"/>
                </a:solidFill>
                <a:latin typeface="Georgia" panose="02040502050405020303" pitchFamily="18" charset="0"/>
              </a:rPr>
              <a:t>include </a:t>
            </a:r>
            <a:r>
              <a:rPr lang="en-US" dirty="0" smtClean="0">
                <a:solidFill>
                  <a:srgbClr val="0070C0"/>
                </a:solidFill>
                <a:latin typeface="Georgia" panose="02040502050405020303" pitchFamily="18" charset="0"/>
              </a:rPr>
              <a:t>directive</a:t>
            </a:r>
            <a:endParaRPr lang="en-CA" dirty="0">
              <a:solidFill>
                <a:srgbClr val="0070C0"/>
              </a:solidFill>
              <a:latin typeface="Georgia" panose="02040502050405020303" pitchFamily="18" charset="0"/>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02478622"/>
      </p:ext>
    </p:extLst>
  </p:cSld>
  <p:clrMapOvr>
    <a:masterClrMapping/>
  </p:clrMapOvr>
  <mc:AlternateContent xmlns:mc="http://schemas.openxmlformats.org/markup-compatibility/2006">
    <mc:Choice xmlns:p14="http://schemas.microsoft.com/office/powerpoint/2010/main" Requires="p14">
      <p:transition spd="slow" p14:dur="2000" advTm="19385"/>
    </mc:Choice>
    <mc:Fallback>
      <p:transition spd="slow" advTm="19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Pre-processor directives</a:t>
            </a:r>
          </a:p>
        </p:txBody>
      </p:sp>
      <p:sp>
        <p:nvSpPr>
          <p:cNvPr id="3" name="Content Placeholder 2"/>
          <p:cNvSpPr>
            <a:spLocks noGrp="1"/>
          </p:cNvSpPr>
          <p:nvPr>
            <p:ph idx="1"/>
          </p:nvPr>
        </p:nvSpPr>
        <p:spPr/>
        <p:txBody>
          <a:bodyPr/>
          <a:lstStyle/>
          <a:p>
            <a:r>
              <a:rPr lang="en-CA" dirty="0" smtClean="0"/>
              <a:t>Include directives indicates </a:t>
            </a:r>
            <a:r>
              <a:rPr lang="en-CA" dirty="0" smtClean="0"/>
              <a:t>that a particular </a:t>
            </a:r>
            <a:r>
              <a:rPr lang="en-CA" dirty="0" smtClean="0"/>
              <a:t>file </a:t>
            </a:r>
            <a:r>
              <a:rPr lang="en-CA" dirty="0" smtClean="0"/>
              <a:t>should be included in the compilation</a:t>
            </a:r>
          </a:p>
          <a:p>
            <a:pPr lvl="1"/>
            <a:r>
              <a:rPr lang="en-CA" dirty="0" smtClean="0"/>
              <a:t>C++ Standard libraries contain functionality available to all programmers except perhaps in embedded systems</a:t>
            </a:r>
          </a:p>
          <a:p>
            <a:pPr lvl="1"/>
            <a:r>
              <a:rPr lang="en-CA" dirty="0" smtClean="0"/>
              <a:t>Possible to include other source code you or others have written</a:t>
            </a:r>
          </a:p>
          <a:p>
            <a:pPr marL="0" indent="0">
              <a:buNone/>
            </a:pPr>
            <a:r>
              <a:rPr lang="en-CA" b="1" dirty="0" smtClean="0">
                <a:solidFill>
                  <a:srgbClr val="FF0000"/>
                </a:solidFill>
                <a:latin typeface="Consolas" panose="020B0609020204030204" pitchFamily="49" charset="0"/>
                <a:cs typeface="Consolas" panose="020B0609020204030204" pitchFamily="49" charset="0"/>
              </a:rPr>
              <a:t> </a:t>
            </a:r>
            <a:r>
              <a:rPr lang="en-CA" b="1" dirty="0" smtClean="0">
                <a:solidFill>
                  <a:srgbClr val="FF0000"/>
                </a:solidFill>
                <a:latin typeface="Consolas" panose="020B0609020204030204" pitchFamily="49" charset="0"/>
                <a:cs typeface="Consolas" panose="020B0609020204030204" pitchFamily="49" charset="0"/>
              </a:rPr>
              <a:t>	</a:t>
            </a:r>
            <a:r>
              <a:rPr lang="en-CA" b="1" dirty="0" smtClean="0">
                <a:solidFill>
                  <a:srgbClr val="FF0000"/>
                </a:solidFill>
                <a:latin typeface="Consolas" panose="020B0609020204030204" pitchFamily="49" charset="0"/>
                <a:cs typeface="Consolas" panose="020B0609020204030204" pitchFamily="49" charset="0"/>
              </a:rPr>
              <a:t>   #</a:t>
            </a:r>
            <a:r>
              <a:rPr lang="en-CA" b="1" dirty="0">
                <a:solidFill>
                  <a:srgbClr val="FF0000"/>
                </a:solidFill>
                <a:latin typeface="Consolas" panose="020B0609020204030204" pitchFamily="49" charset="0"/>
                <a:cs typeface="Consolas" panose="020B0609020204030204" pitchFamily="49" charset="0"/>
              </a:rPr>
              <a:t>include &lt;iostream&gt;</a:t>
            </a:r>
          </a:p>
          <a:p>
            <a:pPr marL="0" indent="0">
              <a:buNone/>
            </a:pPr>
            <a:r>
              <a:rPr lang="en-CA" b="1" dirty="0">
                <a:solidFill>
                  <a:srgbClr val="FF0000"/>
                </a:solidFill>
                <a:latin typeface="Consolas" panose="020B0609020204030204" pitchFamily="49" charset="0"/>
                <a:cs typeface="Consolas" panose="020B0609020204030204" pitchFamily="49" charset="0"/>
              </a:rPr>
              <a:t> 	   #include </a:t>
            </a:r>
            <a:r>
              <a:rPr lang="en-CA" b="1" dirty="0" smtClean="0">
                <a:solidFill>
                  <a:srgbClr val="FF0000"/>
                </a:solidFill>
                <a:latin typeface="Consolas" panose="020B0609020204030204" pitchFamily="49" charset="0"/>
                <a:cs typeface="Consolas" panose="020B0609020204030204" pitchFamily="49" charset="0"/>
              </a:rPr>
              <a:t>&lt;</a:t>
            </a:r>
            <a:r>
              <a:rPr lang="en-CA" b="1" dirty="0" err="1" smtClean="0">
                <a:solidFill>
                  <a:srgbClr val="FF0000"/>
                </a:solidFill>
                <a:latin typeface="Consolas" panose="020B0609020204030204" pitchFamily="49" charset="0"/>
                <a:cs typeface="Consolas" panose="020B0609020204030204" pitchFamily="49" charset="0"/>
              </a:rPr>
              <a:t>cmath</a:t>
            </a:r>
            <a:r>
              <a:rPr lang="en-CA" b="1" dirty="0" smtClean="0">
                <a:solidFill>
                  <a:srgbClr val="FF0000"/>
                </a:solidFill>
                <a:latin typeface="Consolas" panose="020B0609020204030204" pitchFamily="49" charset="0"/>
                <a:cs typeface="Consolas" panose="020B0609020204030204" pitchFamily="49" charset="0"/>
              </a:rPr>
              <a:t>&gt;</a:t>
            </a:r>
          </a:p>
          <a:p>
            <a:pPr marL="0" indent="0">
              <a:buNone/>
            </a:pPr>
            <a:r>
              <a:rPr lang="en-CA" b="1" dirty="0" smtClean="0">
                <a:solidFill>
                  <a:srgbClr val="FF0000"/>
                </a:solidFill>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http</a:t>
            </a:r>
            <a:r>
              <a:rPr lang="en-CA" dirty="0">
                <a:latin typeface="Consolas" panose="020B0609020204030204" pitchFamily="49" charset="0"/>
                <a:cs typeface="Consolas" panose="020B0609020204030204" pitchFamily="49" charset="0"/>
              </a:rPr>
              <a:t>://www.cplusplus.com/reference/</a:t>
            </a:r>
          </a:p>
          <a:p>
            <a:pPr marL="0" indent="0">
              <a:buNone/>
            </a:pPr>
            <a:endParaRPr lang="en-CA" dirty="0" smtClean="0"/>
          </a:p>
          <a:p>
            <a:r>
              <a:rPr lang="en-CA" dirty="0" smtClean="0"/>
              <a:t>All pre-processor directives start with a </a:t>
            </a:r>
            <a:r>
              <a:rPr lang="en-CA" dirty="0" smtClean="0"/>
              <a:t>“</a:t>
            </a:r>
            <a:r>
              <a:rPr lang="en-CA" dirty="0" smtClean="0">
                <a:latin typeface="Consolas" panose="020B0609020204030204" pitchFamily="49" charset="0"/>
                <a:cs typeface="Consolas" panose="020B0609020204030204" pitchFamily="49" charset="0"/>
              </a:rPr>
              <a:t>#</a:t>
            </a:r>
            <a:r>
              <a:rPr lang="en-CA" dirty="0" smtClean="0"/>
              <a:t>”</a:t>
            </a:r>
          </a:p>
          <a:p>
            <a:pPr lvl="1"/>
            <a:r>
              <a:rPr lang="en-CA" dirty="0" smtClean="0"/>
              <a:t>Another example is a </a:t>
            </a:r>
            <a:r>
              <a:rPr lang="en-CA" i="1" dirty="0" smtClean="0"/>
              <a:t>define</a:t>
            </a:r>
            <a:r>
              <a:rPr lang="en-CA" dirty="0" smtClean="0"/>
              <a:t> directive:</a:t>
            </a:r>
          </a:p>
          <a:p>
            <a:pPr marL="457200" lvl="1" indent="0">
              <a:buNone/>
            </a:pPr>
            <a:r>
              <a:rPr lang="en-CA" b="1" dirty="0">
                <a:solidFill>
                  <a:srgbClr val="FF0000"/>
                </a:solidFill>
                <a:latin typeface="Consolas" panose="020B0609020204030204" pitchFamily="49" charset="0"/>
                <a:cs typeface="Consolas" panose="020B0609020204030204" pitchFamily="49" charset="0"/>
              </a:rPr>
              <a:t> 	   </a:t>
            </a:r>
            <a:r>
              <a:rPr lang="en-CA" b="1" dirty="0" smtClean="0">
                <a:solidFill>
                  <a:srgbClr val="FF0000"/>
                </a:solidFill>
                <a:latin typeface="Consolas" panose="020B0609020204030204" pitchFamily="49" charset="0"/>
                <a:cs typeface="Consolas" panose="020B0609020204030204" pitchFamily="49" charset="0"/>
              </a:rPr>
              <a:t>#define N_DEBUG</a:t>
            </a:r>
            <a:endParaRPr lang="en-CA" b="1" dirty="0">
              <a:solidFill>
                <a:srgbClr val="FF0000"/>
              </a:solidFill>
              <a:latin typeface="Consolas" panose="020B0609020204030204" pitchFamily="49" charset="0"/>
              <a:cs typeface="Consolas" panose="020B0609020204030204" pitchFamily="49" charset="0"/>
            </a:endParaRPr>
          </a:p>
          <a:p>
            <a:pPr lvl="1"/>
            <a:endParaRPr lang="en-CA" dirty="0">
              <a:latin typeface="Consolas" panose="020B0609020204030204" pitchFamily="49" charset="0"/>
              <a:cs typeface="Consolas" panose="020B0609020204030204" pitchFamily="49" charset="0"/>
            </a:endParaRPr>
          </a:p>
          <a:p>
            <a:pPr lvl="1"/>
            <a:endParaRPr lang="en-CA" dirty="0" smtClean="0">
              <a:latin typeface="Consolas" panose="020B0609020204030204" pitchFamily="49" charset="0"/>
              <a:cs typeface="Consolas" panose="020B0609020204030204" pitchFamily="49" charset="0"/>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83295"/>
    </mc:Choice>
    <mc:Fallback>
      <p:transition spd="slow" advTm="8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Statements</a:t>
            </a:r>
            <a:endParaRPr lang="en-CA" dirty="0"/>
          </a:p>
        </p:txBody>
      </p:sp>
      <p:sp>
        <p:nvSpPr>
          <p:cNvPr id="3" name="Content Placeholder 2"/>
          <p:cNvSpPr>
            <a:spLocks noGrp="1"/>
          </p:cNvSpPr>
          <p:nvPr>
            <p:ph idx="1"/>
          </p:nvPr>
        </p:nvSpPr>
        <p:spPr/>
        <p:txBody>
          <a:bodyPr/>
          <a:lstStyle/>
          <a:p>
            <a:pPr marL="0" indent="0">
              <a:buNone/>
            </a:pPr>
            <a:r>
              <a:rPr lang="en-CA" dirty="0">
                <a:solidFill>
                  <a:schemeClr val="bg1">
                    <a:lumMod val="50000"/>
                  </a:schemeClr>
                </a:solidFill>
                <a:latin typeface="Consolas" panose="020B0609020204030204" pitchFamily="49" charset="0"/>
                <a:cs typeface="Consolas" panose="020B0609020204030204" pitchFamily="49" charset="0"/>
              </a:rPr>
              <a:t>#include &lt;iostream&gt;</a:t>
            </a:r>
          </a:p>
          <a:p>
            <a:pPr marL="0" indent="0">
              <a:buNone/>
            </a:pPr>
            <a:endParaRPr lang="en-CA" dirty="0">
              <a:latin typeface="Consolas" panose="020B0609020204030204" pitchFamily="49" charset="0"/>
              <a:cs typeface="Consolas" panose="020B0609020204030204" pitchFamily="49" charset="0"/>
            </a:endParaRPr>
          </a:p>
          <a:p>
            <a:pPr marL="0" indent="0">
              <a:buNone/>
            </a:pPr>
            <a:r>
              <a:rPr lang="en-CA" b="1" dirty="0">
                <a:solidFill>
                  <a:srgbClr val="FF0000"/>
                </a:solidFill>
                <a:latin typeface="Consolas" panose="020B0609020204030204" pitchFamily="49" charset="0"/>
                <a:cs typeface="Consolas" panose="020B0609020204030204" pitchFamily="49" charset="0"/>
              </a:rPr>
              <a:t>int main();</a:t>
            </a:r>
          </a:p>
          <a:p>
            <a:pPr marL="0" indent="0">
              <a:buNone/>
            </a:pPr>
            <a:endParaRPr lang="en-CA" dirty="0">
              <a:solidFill>
                <a:schemeClr val="bg1">
                  <a:lumMod val="50000"/>
                </a:schemeClr>
              </a:solidFill>
              <a:latin typeface="Consolas" panose="020B0609020204030204" pitchFamily="49" charset="0"/>
              <a:cs typeface="Consolas" panose="020B0609020204030204" pitchFamily="49" charset="0"/>
            </a:endParaRPr>
          </a:p>
          <a:p>
            <a:pPr marL="0" indent="0">
              <a:buNone/>
            </a:pPr>
            <a:r>
              <a:rPr lang="en-CA" dirty="0">
                <a:solidFill>
                  <a:schemeClr val="bg1">
                    <a:lumMod val="50000"/>
                  </a:schemeClr>
                </a:solidFill>
                <a:latin typeface="Consolas" panose="020B0609020204030204" pitchFamily="49" charset="0"/>
                <a:cs typeface="Consolas" panose="020B0609020204030204" pitchFamily="49" charset="0"/>
              </a:rPr>
              <a:t>int main() {</a:t>
            </a:r>
          </a:p>
          <a:p>
            <a:pPr marL="0" indent="0">
              <a:buNone/>
            </a:pPr>
            <a:r>
              <a:rPr lang="en-CA" b="1" dirty="0">
                <a:solidFill>
                  <a:srgbClr val="FF0000"/>
                </a:solidFill>
                <a:latin typeface="Consolas" panose="020B0609020204030204" pitchFamily="49" charset="0"/>
                <a:cs typeface="Consolas" panose="020B0609020204030204" pitchFamily="49" charset="0"/>
              </a:rPr>
              <a:t>	std::cout &lt;&lt; "Hello world!";</a:t>
            </a:r>
          </a:p>
          <a:p>
            <a:pPr marL="0" indent="0">
              <a:buNone/>
            </a:pPr>
            <a:r>
              <a:rPr lang="en-CA" b="1" dirty="0">
                <a:solidFill>
                  <a:srgbClr val="FF0000"/>
                </a:solidFill>
                <a:latin typeface="Consolas" panose="020B0609020204030204" pitchFamily="49" charset="0"/>
                <a:cs typeface="Consolas" panose="020B0609020204030204" pitchFamily="49" charset="0"/>
              </a:rPr>
              <a:t>	std::cout &lt;&lt; std::endl;</a:t>
            </a:r>
          </a:p>
          <a:p>
            <a:pPr marL="0" indent="0">
              <a:buNone/>
            </a:pPr>
            <a:endParaRPr lang="en-CA" b="1" dirty="0">
              <a:solidFill>
                <a:srgbClr val="FF0000"/>
              </a:solidFill>
              <a:latin typeface="Consolas" panose="020B0609020204030204" pitchFamily="49" charset="0"/>
              <a:cs typeface="Consolas" panose="020B0609020204030204" pitchFamily="49" charset="0"/>
            </a:endParaRPr>
          </a:p>
          <a:p>
            <a:pPr marL="0" indent="0">
              <a:buNone/>
            </a:pPr>
            <a:r>
              <a:rPr lang="en-CA" b="1" dirty="0">
                <a:solidFill>
                  <a:srgbClr val="FF0000"/>
                </a:solidFill>
                <a:latin typeface="Consolas" panose="020B0609020204030204" pitchFamily="49" charset="0"/>
                <a:cs typeface="Consolas" panose="020B0609020204030204" pitchFamily="49" charset="0"/>
              </a:rPr>
              <a:t>	return 0;</a:t>
            </a:r>
          </a:p>
          <a:p>
            <a:pPr marL="0" indent="0">
              <a:buNone/>
            </a:pPr>
            <a:r>
              <a:rPr lang="en-CA" dirty="0">
                <a:solidFill>
                  <a:schemeClr val="bg1">
                    <a:lumMod val="50000"/>
                  </a:schemeClr>
                </a:solidFill>
                <a:latin typeface="Consolas" panose="020B0609020204030204" pitchFamily="49" charset="0"/>
                <a:cs typeface="Consolas" panose="020B0609020204030204" pitchFamily="49" charset="0"/>
              </a:rPr>
              <a:t>}</a:t>
            </a:r>
          </a:p>
          <a:p>
            <a:pPr marL="0" indent="0">
              <a:buNone/>
            </a:pPr>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41130518"/>
      </p:ext>
    </p:extLst>
  </p:cSld>
  <p:clrMapOvr>
    <a:masterClrMapping/>
  </p:clrMapOvr>
  <mc:AlternateContent xmlns:mc="http://schemas.openxmlformats.org/markup-compatibility/2006">
    <mc:Choice xmlns:p14="http://schemas.microsoft.com/office/powerpoint/2010/main" Requires="p14">
      <p:transition spd="slow" p14:dur="2000" advTm="8616"/>
    </mc:Choice>
    <mc:Fallback>
      <p:transition spd="slow" advTm="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457742" y="159579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CA" dirty="0" smtClean="0">
              <a:solidFill>
                <a:schemeClr val="bg1">
                  <a:lumMod val="50000"/>
                </a:schemeClr>
              </a:solidFill>
              <a:latin typeface="Consolas" panose="020B0609020204030204" pitchFamily="49" charset="0"/>
              <a:cs typeface="Consolas" panose="020B0609020204030204" pitchFamily="49" charset="0"/>
            </a:endParaRPr>
          </a:p>
          <a:p>
            <a:pPr marL="0" indent="0">
              <a:buFont typeface="Arial" panose="020B0604020202020204" pitchFamily="34" charset="0"/>
              <a:buNone/>
            </a:pPr>
            <a:endParaRPr lang="en-CA" dirty="0" smtClean="0">
              <a:latin typeface="Consolas" panose="020B0609020204030204" pitchFamily="49" charset="0"/>
              <a:cs typeface="Consolas" panose="020B0609020204030204" pitchFamily="49" charset="0"/>
            </a:endParaRPr>
          </a:p>
          <a:p>
            <a:pPr marL="0" indent="0">
              <a:buNone/>
            </a:pPr>
            <a:endParaRPr lang="en-CA" b="1" dirty="0" smtClean="0">
              <a:solidFill>
                <a:srgbClr val="FF0000"/>
              </a:solidFill>
              <a:latin typeface="Consolas" panose="020B0609020204030204" pitchFamily="49" charset="0"/>
              <a:cs typeface="Consolas" panose="020B0609020204030204" pitchFamily="49" charset="0"/>
            </a:endParaRPr>
          </a:p>
          <a:p>
            <a:pPr marL="0" indent="0">
              <a:buNone/>
            </a:pPr>
            <a:endParaRPr lang="en-CA" b="1" dirty="0">
              <a:solidFill>
                <a:srgbClr val="FF0000"/>
              </a:solidFill>
              <a:latin typeface="Consolas" panose="020B0609020204030204" pitchFamily="49" charset="0"/>
              <a:cs typeface="Consolas" panose="020B0609020204030204" pitchFamily="49" charset="0"/>
            </a:endParaRPr>
          </a:p>
          <a:p>
            <a:pPr marL="0" indent="0">
              <a:buNone/>
            </a:pPr>
            <a:r>
              <a:rPr lang="en-CA" b="1" dirty="0" smtClean="0">
                <a:solidFill>
                  <a:srgbClr val="FF0000"/>
                </a:solidFill>
                <a:latin typeface="Consolas" panose="020B0609020204030204" pitchFamily="49" charset="0"/>
                <a:cs typeface="Consolas" panose="020B0609020204030204" pitchFamily="49" charset="0"/>
              </a:rPr>
              <a:t>	int </a:t>
            </a:r>
            <a:r>
              <a:rPr lang="en-CA" b="1" dirty="0">
                <a:solidFill>
                  <a:srgbClr val="FF0000"/>
                </a:solidFill>
                <a:latin typeface="Consolas" panose="020B0609020204030204" pitchFamily="49" charset="0"/>
                <a:cs typeface="Consolas" panose="020B0609020204030204" pitchFamily="49" charset="0"/>
              </a:rPr>
              <a:t>main();</a:t>
            </a:r>
          </a:p>
          <a:p>
            <a:pPr marL="0" indent="0">
              <a:buFont typeface="Arial" panose="020B0604020202020204" pitchFamily="34" charset="0"/>
              <a:buNone/>
            </a:pPr>
            <a:r>
              <a:rPr lang="en-CA" b="1" dirty="0" smtClean="0">
                <a:solidFill>
                  <a:srgbClr val="FF0000"/>
                </a:solidFill>
                <a:latin typeface="Consolas" panose="020B0609020204030204" pitchFamily="49" charset="0"/>
                <a:cs typeface="Consolas" panose="020B0609020204030204" pitchFamily="49" charset="0"/>
              </a:rPr>
              <a:t>	std::cout &lt;&lt; "Hello world!";</a:t>
            </a:r>
          </a:p>
          <a:p>
            <a:pPr marL="0" indent="0">
              <a:buFont typeface="Arial" panose="020B0604020202020204" pitchFamily="34" charset="0"/>
              <a:buNone/>
            </a:pPr>
            <a:r>
              <a:rPr lang="en-CA" b="1" dirty="0" smtClean="0">
                <a:solidFill>
                  <a:srgbClr val="FF0000"/>
                </a:solidFill>
                <a:latin typeface="Consolas" panose="020B0609020204030204" pitchFamily="49" charset="0"/>
                <a:cs typeface="Consolas" panose="020B0609020204030204" pitchFamily="49" charset="0"/>
              </a:rPr>
              <a:t>	std::cout &lt;&lt; std::endl;</a:t>
            </a:r>
          </a:p>
          <a:p>
            <a:pPr marL="0" indent="0">
              <a:buFont typeface="Arial" panose="020B0604020202020204" pitchFamily="34" charset="0"/>
              <a:buNone/>
            </a:pPr>
            <a:r>
              <a:rPr lang="en-CA" b="1" dirty="0" smtClean="0">
                <a:solidFill>
                  <a:srgbClr val="FF0000"/>
                </a:solidFill>
                <a:latin typeface="Consolas" panose="020B0609020204030204" pitchFamily="49" charset="0"/>
                <a:cs typeface="Consolas" panose="020B0609020204030204" pitchFamily="49" charset="0"/>
              </a:rPr>
              <a:t>	return 0;</a:t>
            </a:r>
          </a:p>
          <a:p>
            <a:pPr marL="0" indent="0">
              <a:buFont typeface="Arial" panose="020B0604020202020204" pitchFamily="34" charset="0"/>
              <a:buNone/>
            </a:pPr>
            <a:endParaRPr lang="en-CA" dirty="0" smtClean="0">
              <a:solidFill>
                <a:schemeClr val="bg1">
                  <a:lumMod val="50000"/>
                </a:schemeClr>
              </a:solidFill>
              <a:latin typeface="Consolas" panose="020B0609020204030204" pitchFamily="49" charset="0"/>
              <a:cs typeface="Consolas" panose="020B0609020204030204" pitchFamily="49" charset="0"/>
            </a:endParaRPr>
          </a:p>
          <a:p>
            <a:pPr marL="0" indent="0">
              <a:buFont typeface="Arial" panose="020B0604020202020204" pitchFamily="34" charset="0"/>
              <a:buNone/>
            </a:pPr>
            <a:endParaRPr lang="en-CA" dirty="0" smtClean="0"/>
          </a:p>
        </p:txBody>
      </p:sp>
      <p:sp>
        <p:nvSpPr>
          <p:cNvPr id="3" name="Content Placeholder 2"/>
          <p:cNvSpPr>
            <a:spLocks noGrp="1"/>
          </p:cNvSpPr>
          <p:nvPr>
            <p:ph idx="1"/>
          </p:nvPr>
        </p:nvSpPr>
        <p:spPr/>
        <p:txBody>
          <a:bodyPr/>
          <a:lstStyle/>
          <a:p>
            <a:r>
              <a:rPr lang="en-CA" dirty="0" smtClean="0"/>
              <a:t>A </a:t>
            </a:r>
            <a:r>
              <a:rPr lang="en-CA" dirty="0"/>
              <a:t>statement may </a:t>
            </a:r>
            <a:r>
              <a:rPr lang="en-CA" dirty="0" smtClean="0"/>
              <a:t>always be described </a:t>
            </a:r>
            <a:r>
              <a:rPr lang="en-CA" dirty="0" smtClean="0"/>
              <a:t> as</a:t>
            </a:r>
            <a:endParaRPr lang="en-CA" dirty="0" smtClean="0"/>
          </a:p>
          <a:p>
            <a:pPr lvl="1"/>
            <a:r>
              <a:rPr lang="en-US" dirty="0" smtClean="0"/>
              <a:t>The </a:t>
            </a:r>
            <a:r>
              <a:rPr lang="en-US" dirty="0" smtClean="0"/>
              <a:t>introduction (or “</a:t>
            </a:r>
            <a:r>
              <a:rPr lang="en-US" i="1" dirty="0" smtClean="0"/>
              <a:t>declaration</a:t>
            </a:r>
            <a:r>
              <a:rPr lang="en-US" dirty="0" smtClean="0"/>
              <a:t>”) of a name (or “</a:t>
            </a:r>
            <a:r>
              <a:rPr lang="en-US" i="1" dirty="0" smtClean="0"/>
              <a:t>identifier</a:t>
            </a:r>
            <a:r>
              <a:rPr lang="en-US" dirty="0" smtClean="0"/>
              <a:t>”)</a:t>
            </a:r>
            <a:endParaRPr lang="en-CA" dirty="0" smtClean="0"/>
          </a:p>
          <a:p>
            <a:pPr lvl="1"/>
            <a:r>
              <a:rPr lang="en-CA" dirty="0" smtClean="0"/>
              <a:t>An </a:t>
            </a:r>
            <a:r>
              <a:rPr lang="en-CA" dirty="0" smtClean="0"/>
              <a:t>action that is being performed on data</a:t>
            </a:r>
            <a:endParaRPr lang="en-CA" dirty="0"/>
          </a:p>
          <a:p>
            <a:pPr lvl="1"/>
            <a:endParaRPr lang="en-US" dirty="0" smtClean="0"/>
          </a:p>
          <a:p>
            <a:pPr lvl="1"/>
            <a:endParaRPr lang="en-US" dirty="0"/>
          </a:p>
          <a:p>
            <a:pPr lvl="1"/>
            <a:endParaRPr lang="en-US" dirty="0" smtClean="0"/>
          </a:p>
          <a:p>
            <a:pPr marL="0" indent="0">
              <a:buNone/>
            </a:pPr>
            <a:endParaRPr lang="en-US" dirty="0"/>
          </a:p>
          <a:p>
            <a:pPr marL="0" indent="0">
              <a:buNone/>
            </a:pPr>
            <a:endParaRPr lang="en-US" dirty="0" smtClean="0"/>
          </a:p>
          <a:p>
            <a:pPr marL="0" indent="0">
              <a:buNone/>
            </a:pPr>
            <a:endParaRPr lang="en-US" dirty="0" smtClean="0"/>
          </a:p>
          <a:p>
            <a:pPr lvl="1"/>
            <a:r>
              <a:rPr lang="en-CA" dirty="0" smtClean="0"/>
              <a:t>A </a:t>
            </a:r>
            <a:r>
              <a:rPr lang="en-CA" dirty="0"/>
              <a:t>statement is </a:t>
            </a:r>
            <a:r>
              <a:rPr lang="en-CA" dirty="0" smtClean="0"/>
              <a:t>always terminated </a:t>
            </a:r>
            <a:r>
              <a:rPr lang="en-CA" dirty="0"/>
              <a:t>by a semi-colon</a:t>
            </a:r>
          </a:p>
          <a:p>
            <a:pPr marL="0" indent="0">
              <a:buNone/>
            </a:pPr>
            <a:endParaRPr lang="en-CA" dirty="0" smtClean="0"/>
          </a:p>
        </p:txBody>
      </p:sp>
      <p:sp>
        <p:nvSpPr>
          <p:cNvPr id="2" name="Title 1"/>
          <p:cNvSpPr>
            <a:spLocks noGrp="1"/>
          </p:cNvSpPr>
          <p:nvPr>
            <p:ph type="title"/>
          </p:nvPr>
        </p:nvSpPr>
        <p:spPr/>
        <p:txBody>
          <a:bodyPr/>
          <a:lstStyle/>
          <a:p>
            <a:r>
              <a:rPr lang="en-CA" dirty="0" smtClean="0"/>
              <a:t>Statements</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74196184"/>
      </p:ext>
    </p:extLst>
  </p:cSld>
  <p:clrMapOvr>
    <a:masterClrMapping/>
  </p:clrMapOvr>
  <mc:AlternateContent xmlns:mc="http://schemas.openxmlformats.org/markup-compatibility/2006">
    <mc:Choice xmlns:p14="http://schemas.microsoft.com/office/powerpoint/2010/main" Requires="p14">
      <p:transition spd="slow" p14:dur="2000" advTm="30243"/>
    </mc:Choice>
    <mc:Fallback>
      <p:transition spd="slow" advTm="30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Statements</a:t>
            </a:r>
            <a:endParaRPr lang="en-CA" dirty="0"/>
          </a:p>
        </p:txBody>
      </p:sp>
      <p:sp>
        <p:nvSpPr>
          <p:cNvPr id="3" name="Content Placeholder 2"/>
          <p:cNvSpPr>
            <a:spLocks noGrp="1"/>
          </p:cNvSpPr>
          <p:nvPr>
            <p:ph idx="1"/>
          </p:nvPr>
        </p:nvSpPr>
        <p:spPr/>
        <p:txBody>
          <a:bodyPr/>
          <a:lstStyle/>
          <a:p>
            <a:pPr lvl="0"/>
            <a:r>
              <a:rPr lang="en-CA" dirty="0">
                <a:solidFill>
                  <a:prstClr val="black"/>
                </a:solidFill>
              </a:rPr>
              <a:t>Some sample statements from the </a:t>
            </a:r>
            <a:r>
              <a:rPr lang="en-CA" cap="small" dirty="0">
                <a:solidFill>
                  <a:prstClr val="black"/>
                </a:solidFill>
              </a:rPr>
              <a:t>nasa</a:t>
            </a:r>
            <a:r>
              <a:rPr lang="en-CA" dirty="0">
                <a:solidFill>
                  <a:prstClr val="black"/>
                </a:solidFill>
              </a:rPr>
              <a:t> core Flight System Memory Manager </a:t>
            </a:r>
            <a:r>
              <a:rPr lang="en-CA" dirty="0" smtClean="0">
                <a:solidFill>
                  <a:prstClr val="black"/>
                </a:solidFill>
              </a:rPr>
              <a:t>Application:</a:t>
            </a:r>
            <a:endParaRPr lang="en-CA" dirty="0">
              <a:solidFill>
                <a:prstClr val="black"/>
              </a:solidFill>
            </a:endParaRPr>
          </a:p>
          <a:p>
            <a:pPr marL="400050" lvl="1" indent="0">
              <a:buNone/>
            </a:pPr>
            <a:endParaRPr lang="pt-BR" sz="1600" b="1" dirty="0" smtClean="0">
              <a:solidFill>
                <a:srgbClr val="FF0000"/>
              </a:solidFill>
              <a:latin typeface="Consolas" panose="020B0609020204030204" pitchFamily="49" charset="0"/>
              <a:cs typeface="Consolas" panose="020B0609020204030204" pitchFamily="49" charset="0"/>
            </a:endParaRPr>
          </a:p>
          <a:p>
            <a:pPr marL="800100" lvl="2" indent="0">
              <a:buNone/>
            </a:pPr>
            <a:r>
              <a:rPr lang="pt-BR" sz="1500" dirty="0" smtClean="0">
                <a:latin typeface="Consolas" panose="020B0609020204030204" pitchFamily="49" charset="0"/>
                <a:cs typeface="Consolas" panose="020B0609020204030204" pitchFamily="49" charset="0"/>
              </a:rPr>
              <a:t>Valid = FALSE;</a:t>
            </a:r>
          </a:p>
          <a:p>
            <a:pPr marL="800100" lvl="2" indent="0">
              <a:buNone/>
            </a:pPr>
            <a:r>
              <a:rPr lang="pt-BR" sz="1500" dirty="0" smtClean="0">
                <a:latin typeface="Consolas" panose="020B0609020204030204" pitchFamily="49" charset="0"/>
                <a:cs typeface="Consolas" panose="020B0609020204030204" pitchFamily="49" charset="0"/>
              </a:rPr>
              <a:t>BytesRemaining </a:t>
            </a:r>
            <a:r>
              <a:rPr lang="pt-BR" sz="1500" dirty="0">
                <a:latin typeface="Consolas" panose="020B0609020204030204" pitchFamily="49" charset="0"/>
                <a:cs typeface="Consolas" panose="020B0609020204030204" pitchFamily="49" charset="0"/>
              </a:rPr>
              <a:t>= 0;</a:t>
            </a:r>
          </a:p>
          <a:p>
            <a:pPr marL="800100" lvl="2" indent="0">
              <a:buNone/>
            </a:pPr>
            <a:r>
              <a:rPr lang="pt-BR" sz="1500" dirty="0" smtClean="0">
                <a:latin typeface="Consolas" panose="020B0609020204030204" pitchFamily="49" charset="0"/>
                <a:cs typeface="Consolas" panose="020B0609020204030204" pitchFamily="49" charset="0"/>
              </a:rPr>
              <a:t>MM_AppData.ErrCounter</a:t>
            </a:r>
            <a:r>
              <a:rPr lang="pt-BR" sz="1500" dirty="0">
                <a:latin typeface="Consolas" panose="020B0609020204030204" pitchFamily="49" charset="0"/>
                <a:cs typeface="Consolas" panose="020B0609020204030204" pitchFamily="49" charset="0"/>
              </a:rPr>
              <a:t>++;</a:t>
            </a:r>
          </a:p>
          <a:p>
            <a:pPr marL="800100" lvl="2" indent="0">
              <a:buNone/>
            </a:pPr>
            <a:r>
              <a:rPr lang="pt-BR" sz="1500" dirty="0" smtClean="0">
                <a:latin typeface="Consolas" panose="020B0609020204030204" pitchFamily="49" charset="0"/>
                <a:cs typeface="Consolas" panose="020B0609020204030204" pitchFamily="49" charset="0"/>
              </a:rPr>
              <a:t>CFE_EVS_SendEvent(MM_PSP_READ_ERR_EID</a:t>
            </a:r>
            <a:r>
              <a:rPr lang="pt-BR" sz="1500" dirty="0">
                <a:latin typeface="Consolas" panose="020B0609020204030204" pitchFamily="49" charset="0"/>
                <a:cs typeface="Consolas" panose="020B0609020204030204" pitchFamily="49" charset="0"/>
              </a:rPr>
              <a:t>, CFE_EVS_ERROR,</a:t>
            </a:r>
          </a:p>
          <a:p>
            <a:pPr marL="800100" lvl="2" indent="0">
              <a:buNone/>
            </a:pPr>
            <a:r>
              <a:rPr lang="pt-BR" sz="1500" dirty="0" smtClean="0">
                <a:latin typeface="Consolas" panose="020B0609020204030204" pitchFamily="49" charset="0"/>
                <a:cs typeface="Consolas" panose="020B0609020204030204" pitchFamily="49" charset="0"/>
              </a:rPr>
              <a:t>                 </a:t>
            </a:r>
            <a:r>
              <a:rPr lang="pt-BR" sz="1500" dirty="0">
                <a:latin typeface="Consolas" panose="020B0609020204030204" pitchFamily="49" charset="0"/>
                <a:cs typeface="Consolas" panose="020B0609020204030204" pitchFamily="49" charset="0"/>
              </a:rPr>
              <a:t>"PSP read memory error: RC=0x%08X, </a:t>
            </a:r>
            <a:r>
              <a:rPr lang="pt-BR" sz="1500" dirty="0" smtClean="0">
                <a:latin typeface="Consolas" panose="020B0609020204030204" pitchFamily="49" charset="0"/>
                <a:cs typeface="Consolas" panose="020B0609020204030204" pitchFamily="49" charset="0"/>
              </a:rPr>
              <a:t>"</a:t>
            </a:r>
          </a:p>
          <a:p>
            <a:pPr marL="800100" lvl="2" indent="0">
              <a:buNone/>
            </a:pPr>
            <a:r>
              <a:rPr lang="pt-BR" sz="1500" dirty="0" smtClean="0">
                <a:latin typeface="Consolas" panose="020B0609020204030204" pitchFamily="49" charset="0"/>
                <a:cs typeface="Consolas" panose="020B0609020204030204" pitchFamily="49" charset="0"/>
              </a:rPr>
              <a:t>                 "Src=0x%08X</a:t>
            </a:r>
            <a:r>
              <a:rPr lang="pt-BR" sz="1500" dirty="0">
                <a:latin typeface="Consolas" panose="020B0609020204030204" pitchFamily="49" charset="0"/>
                <a:cs typeface="Consolas" panose="020B0609020204030204" pitchFamily="49" charset="0"/>
              </a:rPr>
              <a:t>, Tgt=0x%08X, Type=MEM16", </a:t>
            </a:r>
          </a:p>
          <a:p>
            <a:pPr marL="800100" lvl="2" indent="0">
              <a:buNone/>
            </a:pPr>
            <a:r>
              <a:rPr lang="pt-BR" sz="1500" dirty="0">
                <a:latin typeface="Consolas" panose="020B0609020204030204" pitchFamily="49" charset="0"/>
                <a:cs typeface="Consolas" panose="020B0609020204030204" pitchFamily="49" charset="0"/>
              </a:rPr>
              <a:t>                </a:t>
            </a:r>
            <a:r>
              <a:rPr lang="pt-BR" sz="1500" dirty="0" smtClean="0">
                <a:latin typeface="Consolas" panose="020B0609020204030204" pitchFamily="49" charset="0"/>
                <a:cs typeface="Consolas" panose="020B0609020204030204" pitchFamily="49" charset="0"/>
              </a:rPr>
              <a:t>  (unsigned int)PSP_Status,</a:t>
            </a:r>
          </a:p>
          <a:p>
            <a:pPr marL="800100" lvl="2" indent="0">
              <a:buNone/>
            </a:pPr>
            <a:r>
              <a:rPr lang="pt-BR" sz="1500" dirty="0">
                <a:latin typeface="Consolas" panose="020B0609020204030204" pitchFamily="49" charset="0"/>
                <a:cs typeface="Consolas" panose="020B0609020204030204" pitchFamily="49" charset="0"/>
              </a:rPr>
              <a:t> </a:t>
            </a:r>
            <a:r>
              <a:rPr lang="pt-BR" sz="1500" dirty="0" smtClean="0">
                <a:latin typeface="Consolas" panose="020B0609020204030204" pitchFamily="49" charset="0"/>
                <a:cs typeface="Consolas" panose="020B0609020204030204" pitchFamily="49" charset="0"/>
              </a:rPr>
              <a:t>                 </a:t>
            </a:r>
            <a:r>
              <a:rPr lang="pt-BR" sz="1500" dirty="0">
                <a:latin typeface="Consolas" panose="020B0609020204030204" pitchFamily="49" charset="0"/>
                <a:cs typeface="Consolas" panose="020B0609020204030204" pitchFamily="49" charset="0"/>
              </a:rPr>
              <a:t>(unsigned int)DataPointer16</a:t>
            </a:r>
            <a:r>
              <a:rPr lang="pt-BR" sz="1500" dirty="0" smtClean="0">
                <a:latin typeface="Consolas" panose="020B0609020204030204" pitchFamily="49" charset="0"/>
                <a:cs typeface="Consolas" panose="020B0609020204030204" pitchFamily="49" charset="0"/>
              </a:rPr>
              <a:t>,</a:t>
            </a:r>
          </a:p>
          <a:p>
            <a:pPr marL="800100" lvl="2" indent="0">
              <a:buNone/>
            </a:pPr>
            <a:r>
              <a:rPr lang="pt-BR" sz="1500" dirty="0">
                <a:latin typeface="Consolas" panose="020B0609020204030204" pitchFamily="49" charset="0"/>
                <a:cs typeface="Consolas" panose="020B0609020204030204" pitchFamily="49" charset="0"/>
              </a:rPr>
              <a:t> </a:t>
            </a:r>
            <a:r>
              <a:rPr lang="pt-BR" sz="1500" dirty="0" smtClean="0">
                <a:latin typeface="Consolas" panose="020B0609020204030204" pitchFamily="49" charset="0"/>
                <a:cs typeface="Consolas" panose="020B0609020204030204" pitchFamily="49" charset="0"/>
              </a:rPr>
              <a:t>                 </a:t>
            </a:r>
            <a:r>
              <a:rPr lang="pt-BR" sz="1500" dirty="0">
                <a:latin typeface="Consolas" panose="020B0609020204030204" pitchFamily="49" charset="0"/>
                <a:cs typeface="Consolas" panose="020B0609020204030204" pitchFamily="49" charset="0"/>
              </a:rPr>
              <a:t>(unsigned int)&amp;ioBuffer16[i</a:t>
            </a:r>
            <a:r>
              <a:rPr lang="pt-BR" sz="1500" dirty="0" smtClean="0">
                <a:latin typeface="Consolas" panose="020B0609020204030204" pitchFamily="49" charset="0"/>
                <a:cs typeface="Consolas" panose="020B0609020204030204" pitchFamily="49" charset="0"/>
              </a:rPr>
              <a:t>] );</a:t>
            </a:r>
            <a:endParaRPr lang="pt-BR" sz="1500" dirty="0">
              <a:latin typeface="Consolas" panose="020B0609020204030204" pitchFamily="49" charset="0"/>
              <a:cs typeface="Consolas" panose="020B0609020204030204" pitchFamily="49" charset="0"/>
            </a:endParaRPr>
          </a:p>
          <a:p>
            <a:pPr marL="800100" lvl="2" indent="0">
              <a:buNone/>
            </a:pPr>
            <a:r>
              <a:rPr lang="pt-BR" sz="1500" dirty="0" smtClean="0">
                <a:latin typeface="Consolas" panose="020B0609020204030204" pitchFamily="49" charset="0"/>
                <a:cs typeface="Consolas" panose="020B0609020204030204" pitchFamily="49" charset="0"/>
              </a:rPr>
              <a:t>break;</a:t>
            </a:r>
            <a:endParaRPr lang="pt-BR" sz="1500" dirty="0">
              <a:latin typeface="Consolas" panose="020B0609020204030204" pitchFamily="49" charset="0"/>
              <a:cs typeface="Consolas" panose="020B0609020204030204" pitchFamily="49" charset="0"/>
            </a:endParaRPr>
          </a:p>
        </p:txBody>
      </p:sp>
      <p:sp>
        <p:nvSpPr>
          <p:cNvPr id="5" name="Rounded Rectangle 4"/>
          <p:cNvSpPr/>
          <p:nvPr/>
        </p:nvSpPr>
        <p:spPr>
          <a:xfrm>
            <a:off x="1259632" y="3356992"/>
            <a:ext cx="5832648" cy="17281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08960231"/>
      </p:ext>
    </p:extLst>
  </p:cSld>
  <p:clrMapOvr>
    <a:masterClrMapping/>
  </p:clrMapOvr>
  <mc:AlternateContent xmlns:mc="http://schemas.openxmlformats.org/markup-compatibility/2006">
    <mc:Choice xmlns:p14="http://schemas.microsoft.com/office/powerpoint/2010/main" Requires="p14">
      <p:transition spd="slow" p14:dur="2000" advTm="49133"/>
    </mc:Choice>
    <mc:Fallback>
      <p:transition spd="slow" advTm="49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455323" y="1603399"/>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CA" dirty="0" smtClean="0">
              <a:solidFill>
                <a:schemeClr val="bg1">
                  <a:lumMod val="50000"/>
                </a:schemeClr>
              </a:solidFill>
              <a:latin typeface="Consolas" panose="020B0609020204030204" pitchFamily="49" charset="0"/>
              <a:cs typeface="Consolas" panose="020B0609020204030204" pitchFamily="49" charset="0"/>
            </a:endParaRPr>
          </a:p>
          <a:p>
            <a:pPr marL="0" indent="0">
              <a:buFont typeface="Arial" panose="020B0604020202020204" pitchFamily="34" charset="0"/>
              <a:buNone/>
            </a:pPr>
            <a:endParaRPr lang="en-CA" dirty="0" smtClean="0">
              <a:latin typeface="Consolas" panose="020B0609020204030204" pitchFamily="49" charset="0"/>
              <a:cs typeface="Consolas" panose="020B0609020204030204" pitchFamily="49" charset="0"/>
            </a:endParaRPr>
          </a:p>
          <a:p>
            <a:pPr marL="0" indent="0">
              <a:buFont typeface="Arial" panose="020B0604020202020204" pitchFamily="34" charset="0"/>
              <a:buNone/>
            </a:pPr>
            <a:endParaRPr lang="en-CA" dirty="0" smtClean="0">
              <a:solidFill>
                <a:schemeClr val="bg1">
                  <a:lumMod val="50000"/>
                </a:schemeClr>
              </a:solidFill>
              <a:latin typeface="Consolas" panose="020B0609020204030204" pitchFamily="49" charset="0"/>
              <a:cs typeface="Consolas" panose="020B0609020204030204" pitchFamily="49" charset="0"/>
            </a:endParaRPr>
          </a:p>
          <a:p>
            <a:pPr marL="0" indent="0">
              <a:buFont typeface="Arial" panose="020B0604020202020204" pitchFamily="34" charset="0"/>
              <a:buNone/>
            </a:pPr>
            <a:endParaRPr lang="en-CA" dirty="0" smtClean="0">
              <a:solidFill>
                <a:schemeClr val="bg1">
                  <a:lumMod val="50000"/>
                </a:schemeClr>
              </a:solidFill>
              <a:latin typeface="Consolas" panose="020B0609020204030204" pitchFamily="49" charset="0"/>
              <a:cs typeface="Consolas" panose="020B0609020204030204" pitchFamily="49" charset="0"/>
            </a:endParaRPr>
          </a:p>
          <a:p>
            <a:pPr marL="0" indent="0">
              <a:buFont typeface="Arial" panose="020B0604020202020204" pitchFamily="34" charset="0"/>
              <a:buNone/>
            </a:pPr>
            <a:r>
              <a:rPr lang="en-CA" b="1" dirty="0" smtClean="0">
                <a:solidFill>
                  <a:srgbClr val="FF0000"/>
                </a:solidFill>
                <a:latin typeface="Consolas" panose="020B0609020204030204" pitchFamily="49" charset="0"/>
                <a:cs typeface="Consolas" panose="020B0609020204030204" pitchFamily="49" charset="0"/>
              </a:rPr>
              <a:t>{</a:t>
            </a:r>
          </a:p>
          <a:p>
            <a:pPr marL="0" indent="0">
              <a:buNone/>
            </a:pPr>
            <a:r>
              <a:rPr lang="en-CA" b="1" dirty="0" smtClean="0">
                <a:solidFill>
                  <a:srgbClr val="7F1F1F"/>
                </a:solidFill>
                <a:latin typeface="Consolas" panose="020B0609020204030204" pitchFamily="49" charset="0"/>
                <a:cs typeface="Consolas" panose="020B0609020204030204" pitchFamily="49" charset="0"/>
              </a:rPr>
              <a:t>	</a:t>
            </a:r>
            <a:r>
              <a:rPr lang="en-CA" dirty="0">
                <a:solidFill>
                  <a:srgbClr val="FF7F7F"/>
                </a:solidFill>
                <a:latin typeface="Consolas" panose="020B0609020204030204" pitchFamily="49" charset="0"/>
                <a:cs typeface="Consolas" panose="020B0609020204030204" pitchFamily="49" charset="0"/>
              </a:rPr>
              <a:t>std::cout &lt;&lt; "Hello world!";</a:t>
            </a:r>
          </a:p>
          <a:p>
            <a:pPr marL="0" indent="0">
              <a:buNone/>
            </a:pPr>
            <a:r>
              <a:rPr lang="en-CA" dirty="0">
                <a:solidFill>
                  <a:srgbClr val="FF7F7F"/>
                </a:solidFill>
                <a:latin typeface="Consolas" panose="020B0609020204030204" pitchFamily="49" charset="0"/>
                <a:cs typeface="Consolas" panose="020B0609020204030204" pitchFamily="49" charset="0"/>
              </a:rPr>
              <a:t>	std::cout &lt;&lt; std::endl;</a:t>
            </a:r>
          </a:p>
          <a:p>
            <a:pPr marL="0" indent="0">
              <a:buNone/>
            </a:pPr>
            <a:endParaRPr lang="en-CA" dirty="0">
              <a:solidFill>
                <a:srgbClr val="FF7F7F"/>
              </a:solidFill>
              <a:latin typeface="Consolas" panose="020B0609020204030204" pitchFamily="49" charset="0"/>
              <a:cs typeface="Consolas" panose="020B0609020204030204" pitchFamily="49" charset="0"/>
            </a:endParaRPr>
          </a:p>
          <a:p>
            <a:pPr marL="0" indent="0">
              <a:buNone/>
            </a:pPr>
            <a:r>
              <a:rPr lang="en-CA" dirty="0">
                <a:solidFill>
                  <a:srgbClr val="FF7F7F"/>
                </a:solidFill>
                <a:latin typeface="Consolas" panose="020B0609020204030204" pitchFamily="49" charset="0"/>
                <a:cs typeface="Consolas" panose="020B0609020204030204" pitchFamily="49" charset="0"/>
              </a:rPr>
              <a:t>	return 0;</a:t>
            </a:r>
          </a:p>
          <a:p>
            <a:pPr marL="0" indent="0">
              <a:buFont typeface="Arial" panose="020B0604020202020204" pitchFamily="34" charset="0"/>
              <a:buNone/>
            </a:pPr>
            <a:r>
              <a:rPr lang="en-CA" b="1" dirty="0" smtClean="0">
                <a:solidFill>
                  <a:srgbClr val="FF0000"/>
                </a:solidFill>
                <a:latin typeface="Consolas" panose="020B0609020204030204" pitchFamily="49" charset="0"/>
                <a:cs typeface="Consolas" panose="020B0609020204030204" pitchFamily="49" charset="0"/>
              </a:rPr>
              <a:t>}</a:t>
            </a:r>
          </a:p>
          <a:p>
            <a:pPr marL="0" indent="0">
              <a:buFont typeface="Arial" panose="020B0604020202020204" pitchFamily="34" charset="0"/>
              <a:buNone/>
            </a:pPr>
            <a:endParaRPr lang="en-CA" dirty="0" smtClean="0"/>
          </a:p>
        </p:txBody>
      </p:sp>
      <p:sp>
        <p:nvSpPr>
          <p:cNvPr id="3" name="Content Placeholder 2"/>
          <p:cNvSpPr>
            <a:spLocks noGrp="1"/>
          </p:cNvSpPr>
          <p:nvPr>
            <p:ph idx="1"/>
          </p:nvPr>
        </p:nvSpPr>
        <p:spPr/>
        <p:txBody>
          <a:bodyPr/>
          <a:lstStyle/>
          <a:p>
            <a:r>
              <a:rPr lang="en-CA" dirty="0"/>
              <a:t>A </a:t>
            </a:r>
            <a:r>
              <a:rPr lang="en-CA" i="1" dirty="0" smtClean="0"/>
              <a:t>block of statements </a:t>
            </a:r>
            <a:r>
              <a:rPr lang="en-CA" dirty="0" smtClean="0"/>
              <a:t>is zero or more statements surrounded by braces</a:t>
            </a:r>
          </a:p>
          <a:p>
            <a:pPr lvl="1"/>
            <a:r>
              <a:rPr lang="en-CA" dirty="0" smtClean="0"/>
              <a:t>Statements are executed one at a time in the order they appear</a:t>
            </a:r>
          </a:p>
          <a:p>
            <a:pPr lvl="1"/>
            <a:r>
              <a:rPr lang="en-CA" dirty="0" smtClean="0"/>
              <a:t>One statement must finish executing before the next starts</a:t>
            </a:r>
          </a:p>
        </p:txBody>
      </p:sp>
      <p:sp>
        <p:nvSpPr>
          <p:cNvPr id="2" name="Title 1"/>
          <p:cNvSpPr>
            <a:spLocks noGrp="1"/>
          </p:cNvSpPr>
          <p:nvPr>
            <p:ph type="title"/>
          </p:nvPr>
        </p:nvSpPr>
        <p:spPr/>
        <p:txBody>
          <a:bodyPr/>
          <a:lstStyle/>
          <a:p>
            <a:r>
              <a:rPr lang="en-CA" dirty="0" smtClean="0"/>
              <a:t>A block of statements</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8960339"/>
      </p:ext>
    </p:extLst>
  </p:cSld>
  <p:clrMapOvr>
    <a:masterClrMapping/>
  </p:clrMapOvr>
  <mc:AlternateContent xmlns:mc="http://schemas.openxmlformats.org/markup-compatibility/2006">
    <mc:Choice xmlns:p14="http://schemas.microsoft.com/office/powerpoint/2010/main" Requires="p14">
      <p:transition spd="slow" p14:dur="2000" advTm="68428"/>
    </mc:Choice>
    <mc:Fallback>
      <p:transition spd="slow" advTm="68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block of statements</a:t>
            </a:r>
            <a:endParaRPr lang="en-CA" dirty="0"/>
          </a:p>
        </p:txBody>
      </p:sp>
      <p:sp>
        <p:nvSpPr>
          <p:cNvPr id="3" name="Content Placeholder 2"/>
          <p:cNvSpPr>
            <a:spLocks noGrp="1"/>
          </p:cNvSpPr>
          <p:nvPr>
            <p:ph idx="1"/>
          </p:nvPr>
        </p:nvSpPr>
        <p:spPr/>
        <p:txBody>
          <a:bodyPr/>
          <a:lstStyle/>
          <a:p>
            <a:pPr lvl="0"/>
            <a:r>
              <a:rPr lang="en-CA" dirty="0" smtClean="0">
                <a:solidFill>
                  <a:prstClr val="black"/>
                </a:solidFill>
              </a:rPr>
              <a:t>A sample block of statements </a:t>
            </a:r>
            <a:r>
              <a:rPr lang="en-CA" dirty="0">
                <a:solidFill>
                  <a:prstClr val="black"/>
                </a:solidFill>
              </a:rPr>
              <a:t>from the </a:t>
            </a:r>
            <a:r>
              <a:rPr lang="en-CA" cap="small" dirty="0">
                <a:solidFill>
                  <a:prstClr val="black"/>
                </a:solidFill>
              </a:rPr>
              <a:t>nasa</a:t>
            </a:r>
            <a:r>
              <a:rPr lang="en-CA" dirty="0">
                <a:solidFill>
                  <a:prstClr val="black"/>
                </a:solidFill>
              </a:rPr>
              <a:t> core Flight System Memory Manager Application:</a:t>
            </a:r>
          </a:p>
          <a:p>
            <a:pPr marL="800100" lvl="2" indent="0">
              <a:buNone/>
            </a:pPr>
            <a:r>
              <a:rPr lang="en-CA" dirty="0" smtClean="0">
                <a:latin typeface="Consolas" panose="020B0609020204030204" pitchFamily="49" charset="0"/>
                <a:cs typeface="Consolas" panose="020B0609020204030204" pitchFamily="49" charset="0"/>
              </a:rPr>
              <a:t>{</a:t>
            </a:r>
          </a:p>
          <a:p>
            <a:pPr marL="800100" lvl="2" indent="0">
              <a:buNone/>
            </a:pPr>
            <a:r>
              <a:rPr lang="en-CA" dirty="0" smtClean="0">
                <a:latin typeface="Consolas" panose="020B0609020204030204" pitchFamily="49" charset="0"/>
                <a:cs typeface="Consolas" panose="020B0609020204030204" pitchFamily="49" charset="0"/>
              </a:rPr>
              <a:t>    Valid = TRUE;</a:t>
            </a:r>
          </a:p>
          <a:p>
            <a:pPr marL="800100" lvl="2" indent="0">
              <a:buNone/>
            </a:pPr>
            <a:r>
              <a:rPr lang="en-CA" dirty="0" smtClean="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MM_AppData.LastAction</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a:t>
            </a:r>
            <a:r>
              <a:rPr lang="en-CA" dirty="0">
                <a:latin typeface="Consolas" panose="020B0609020204030204" pitchFamily="49" charset="0"/>
                <a:cs typeface="Consolas" panose="020B0609020204030204" pitchFamily="49" charset="0"/>
              </a:rPr>
              <a:t>MM_LOAD_FROM_FILE;</a:t>
            </a:r>
          </a:p>
          <a:p>
            <a:pPr marL="800100" lvl="2" indent="0">
              <a:buNone/>
            </a:pPr>
            <a:r>
              <a:rPr lang="en-CA" dirty="0" smtClean="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MM_AppData.MemType</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a:t>
            </a:r>
            <a:r>
              <a:rPr lang="en-CA" dirty="0" err="1">
                <a:latin typeface="Consolas" panose="020B0609020204030204" pitchFamily="49" charset="0"/>
                <a:cs typeface="Consolas" panose="020B0609020204030204" pitchFamily="49" charset="0"/>
              </a:rPr>
              <a:t>FileHeader</a:t>
            </a:r>
            <a:r>
              <a:rPr lang="en-CA" dirty="0">
                <a:latin typeface="Consolas" panose="020B0609020204030204" pitchFamily="49" charset="0"/>
                <a:cs typeface="Consolas" panose="020B0609020204030204" pitchFamily="49" charset="0"/>
              </a:rPr>
              <a:t>-&gt;</a:t>
            </a:r>
            <a:r>
              <a:rPr lang="en-CA" dirty="0" err="1">
                <a:latin typeface="Consolas" panose="020B0609020204030204" pitchFamily="49" charset="0"/>
                <a:cs typeface="Consolas" panose="020B0609020204030204" pitchFamily="49" charset="0"/>
              </a:rPr>
              <a:t>MemType</a:t>
            </a:r>
            <a:r>
              <a:rPr lang="en-CA" dirty="0">
                <a:latin typeface="Consolas" panose="020B0609020204030204" pitchFamily="49" charset="0"/>
                <a:cs typeface="Consolas" panose="020B0609020204030204" pitchFamily="49" charset="0"/>
              </a:rPr>
              <a:t>;</a:t>
            </a:r>
          </a:p>
          <a:p>
            <a:pPr marL="800100" lvl="2" indent="0">
              <a:buNone/>
            </a:pPr>
            <a:r>
              <a:rPr lang="en-CA" dirty="0" smtClean="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MM_AppData.Address</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DestAddress</a:t>
            </a:r>
            <a:r>
              <a:rPr lang="en-CA" dirty="0">
                <a:latin typeface="Consolas" panose="020B0609020204030204" pitchFamily="49" charset="0"/>
                <a:cs typeface="Consolas" panose="020B0609020204030204" pitchFamily="49" charset="0"/>
              </a:rPr>
              <a:t>;</a:t>
            </a:r>
          </a:p>
          <a:p>
            <a:pPr marL="800100" lvl="2" indent="0">
              <a:buNone/>
            </a:pPr>
            <a:r>
              <a:rPr lang="en-CA" dirty="0" smtClean="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MM_AppData.BytesProcessed</a:t>
            </a:r>
            <a:r>
              <a:rPr lang="en-CA" dirty="0">
                <a:latin typeface="Consolas" panose="020B0609020204030204" pitchFamily="49" charset="0"/>
                <a:cs typeface="Consolas" panose="020B0609020204030204" pitchFamily="49" charset="0"/>
              </a:rPr>
              <a:t> = </a:t>
            </a:r>
            <a:r>
              <a:rPr lang="en-CA" dirty="0" err="1">
                <a:latin typeface="Consolas" panose="020B0609020204030204" pitchFamily="49" charset="0"/>
                <a:cs typeface="Consolas" panose="020B0609020204030204" pitchFamily="49" charset="0"/>
              </a:rPr>
              <a:t>BytesProcessed</a:t>
            </a:r>
            <a:r>
              <a:rPr lang="en-CA" dirty="0">
                <a:latin typeface="Consolas" panose="020B0609020204030204" pitchFamily="49" charset="0"/>
                <a:cs typeface="Consolas" panose="020B0609020204030204" pitchFamily="49" charset="0"/>
              </a:rPr>
              <a:t>;</a:t>
            </a:r>
          </a:p>
          <a:p>
            <a:pPr marL="800100" lvl="2" indent="0">
              <a:buNone/>
            </a:pP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strncpy</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MM_AppData.FileName</a:t>
            </a:r>
            <a:r>
              <a:rPr lang="en-CA" dirty="0" smtClean="0">
                <a:latin typeface="Consolas" panose="020B0609020204030204" pitchFamily="49" charset="0"/>
                <a:cs typeface="Consolas" panose="020B0609020204030204" pitchFamily="49" charset="0"/>
              </a:rPr>
              <a:t>,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FileName</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OS_MAX_PATH_LEN );</a:t>
            </a:r>
            <a:endParaRPr lang="en-CA" dirty="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3172079"/>
      </p:ext>
    </p:extLst>
  </p:cSld>
  <p:clrMapOvr>
    <a:masterClrMapping/>
  </p:clrMapOvr>
  <mc:AlternateContent xmlns:mc="http://schemas.openxmlformats.org/markup-compatibility/2006">
    <mc:Choice xmlns:p14="http://schemas.microsoft.com/office/powerpoint/2010/main" Requires="p14">
      <p:transition spd="slow" p14:dur="2000" advTm="40655"/>
    </mc:Choice>
    <mc:Fallback>
      <p:transition spd="slow" advTm="40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4"/>
</p:tagLst>
</file>

<file path=ppt/tags/tag10.xml><?xml version="1.0" encoding="utf-8"?>
<p:tagLst xmlns:a="http://schemas.openxmlformats.org/drawingml/2006/main" xmlns:r="http://schemas.openxmlformats.org/officeDocument/2006/relationships" xmlns:p="http://schemas.openxmlformats.org/presentationml/2006/main">
  <p:tag name="TIMING" val="|11|9.8|4.5|14.7|7.3|5.1|38.9"/>
</p:tagLst>
</file>

<file path=ppt/tags/tag2.xml><?xml version="1.0" encoding="utf-8"?>
<p:tagLst xmlns:a="http://schemas.openxmlformats.org/drawingml/2006/main" xmlns:r="http://schemas.openxmlformats.org/officeDocument/2006/relationships" xmlns:p="http://schemas.openxmlformats.org/presentationml/2006/main">
  <p:tag name="TIMING" val="|9.7|10.2|15.4|11.8|6.6"/>
</p:tagLst>
</file>

<file path=ppt/tags/tag3.xml><?xml version="1.0" encoding="utf-8"?>
<p:tagLst xmlns:a="http://schemas.openxmlformats.org/drawingml/2006/main" xmlns:r="http://schemas.openxmlformats.org/officeDocument/2006/relationships" xmlns:p="http://schemas.openxmlformats.org/presentationml/2006/main">
  <p:tag name="TIMING" val="|9.8|14.1"/>
</p:tagLst>
</file>

<file path=ppt/tags/tag4.xml><?xml version="1.0" encoding="utf-8"?>
<p:tagLst xmlns:a="http://schemas.openxmlformats.org/drawingml/2006/main" xmlns:r="http://schemas.openxmlformats.org/officeDocument/2006/relationships" xmlns:p="http://schemas.openxmlformats.org/presentationml/2006/main">
  <p:tag name="TIMING" val="|22.8"/>
</p:tagLst>
</file>

<file path=ppt/tags/tag5.xml><?xml version="1.0" encoding="utf-8"?>
<p:tagLst xmlns:a="http://schemas.openxmlformats.org/drawingml/2006/main" xmlns:r="http://schemas.openxmlformats.org/officeDocument/2006/relationships" xmlns:p="http://schemas.openxmlformats.org/presentationml/2006/main">
  <p:tag name="TIMING" val="|6.3|16.1|30"/>
</p:tagLst>
</file>

<file path=ppt/tags/tag6.xml><?xml version="1.0" encoding="utf-8"?>
<p:tagLst xmlns:a="http://schemas.openxmlformats.org/drawingml/2006/main" xmlns:r="http://schemas.openxmlformats.org/officeDocument/2006/relationships" xmlns:p="http://schemas.openxmlformats.org/presentationml/2006/main">
  <p:tag name="TIMING" val="|32.4"/>
</p:tagLst>
</file>

<file path=ppt/tags/tag7.xml><?xml version="1.0" encoding="utf-8"?>
<p:tagLst xmlns:a="http://schemas.openxmlformats.org/drawingml/2006/main" xmlns:r="http://schemas.openxmlformats.org/officeDocument/2006/relationships" xmlns:p="http://schemas.openxmlformats.org/presentationml/2006/main">
  <p:tag name="TIMING" val="|11.9|13.3|8.1|10.3|1.4|5.7|7.7|16.6|0.9"/>
</p:tagLst>
</file>

<file path=ppt/tags/tag8.xml><?xml version="1.0" encoding="utf-8"?>
<p:tagLst xmlns:a="http://schemas.openxmlformats.org/drawingml/2006/main" xmlns:r="http://schemas.openxmlformats.org/officeDocument/2006/relationships" xmlns:p="http://schemas.openxmlformats.org/presentationml/2006/main">
  <p:tag name="TIMING" val="|11.3|10.6|5.1|8.6|3.1|2.8"/>
</p:tagLst>
</file>

<file path=ppt/tags/tag9.xml><?xml version="1.0" encoding="utf-8"?>
<p:tagLst xmlns:a="http://schemas.openxmlformats.org/drawingml/2006/main" xmlns:r="http://schemas.openxmlformats.org/officeDocument/2006/relationships" xmlns:p="http://schemas.openxmlformats.org/presentationml/2006/main">
  <p:tag name="TIMING" val="|29|9.6|22.7|5.2|14.4|82.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145409</TotalTime>
  <Words>915</Words>
  <Application>Microsoft Office PowerPoint</Application>
  <PresentationFormat>On-screen Show (4:3)</PresentationFormat>
  <Paragraphs>212</Paragraphs>
  <Slides>22</Slides>
  <Notes>0</Notes>
  <HiddenSlides>0</HiddenSlides>
  <MMClips>22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Custom Design</vt:lpstr>
      <vt:lpstr>Equation</vt:lpstr>
      <vt:lpstr>Anatomy of a program</vt:lpstr>
      <vt:lpstr>Outline</vt:lpstr>
      <vt:lpstr>Pre-processor directives</vt:lpstr>
      <vt:lpstr>Pre-processor directives</vt:lpstr>
      <vt:lpstr>Statements</vt:lpstr>
      <vt:lpstr>Statements</vt:lpstr>
      <vt:lpstr>Statements</vt:lpstr>
      <vt:lpstr>A block of statements</vt:lpstr>
      <vt:lpstr>A block of statements</vt:lpstr>
      <vt:lpstr>Function declarations and definitions</vt:lpstr>
      <vt:lpstr>Function declarations</vt:lpstr>
      <vt:lpstr>Function declarations</vt:lpstr>
      <vt:lpstr>Function declarations</vt:lpstr>
      <vt:lpstr>Function definition</vt:lpstr>
      <vt:lpstr>Function definition</vt:lpstr>
      <vt:lpstr>Symbols and identifiers</vt:lpstr>
      <vt:lpstr>Matching delimiters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1242</cp:revision>
  <dcterms:created xsi:type="dcterms:W3CDTF">2009-09-11T23:00:44Z</dcterms:created>
  <dcterms:modified xsi:type="dcterms:W3CDTF">2020-08-17T20:35:07Z</dcterms:modified>
</cp:coreProperties>
</file>